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0"/>
  </p:notesMasterIdLst>
  <p:handoutMasterIdLst>
    <p:handoutMasterId r:id="rId41"/>
  </p:handoutMasterIdLst>
  <p:sldIdLst>
    <p:sldId id="256" r:id="rId5"/>
    <p:sldId id="259" r:id="rId6"/>
    <p:sldId id="260" r:id="rId7"/>
    <p:sldId id="261" r:id="rId8"/>
    <p:sldId id="264" r:id="rId9"/>
    <p:sldId id="262" r:id="rId10"/>
    <p:sldId id="263" r:id="rId11"/>
    <p:sldId id="265" r:id="rId12"/>
    <p:sldId id="292" r:id="rId13"/>
    <p:sldId id="266" r:id="rId14"/>
    <p:sldId id="267" r:id="rId15"/>
    <p:sldId id="268" r:id="rId16"/>
    <p:sldId id="269" r:id="rId17"/>
    <p:sldId id="270" r:id="rId18"/>
    <p:sldId id="271" r:id="rId19"/>
    <p:sldId id="272" r:id="rId20"/>
    <p:sldId id="273" r:id="rId21"/>
    <p:sldId id="274" r:id="rId22"/>
    <p:sldId id="290" r:id="rId23"/>
    <p:sldId id="276" r:id="rId24"/>
    <p:sldId id="277" r:id="rId25"/>
    <p:sldId id="278" r:id="rId26"/>
    <p:sldId id="279" r:id="rId27"/>
    <p:sldId id="293" r:id="rId28"/>
    <p:sldId id="280" r:id="rId29"/>
    <p:sldId id="281" r:id="rId30"/>
    <p:sldId id="282" r:id="rId31"/>
    <p:sldId id="283" r:id="rId32"/>
    <p:sldId id="286" r:id="rId33"/>
    <p:sldId id="284" r:id="rId34"/>
    <p:sldId id="285" r:id="rId35"/>
    <p:sldId id="287" r:id="rId36"/>
    <p:sldId id="291" r:id="rId37"/>
    <p:sldId id="288" r:id="rId38"/>
    <p:sldId id="289" r:id="rId39"/>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6" d="100"/>
          <a:sy n="66" d="100"/>
        </p:scale>
        <p:origin x="72" y="39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31.03.2023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3/31/2023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8</a:t>
            </a:fld>
            <a:endParaRPr lang="en-US"/>
          </a:p>
        </p:txBody>
      </p:sp>
    </p:spTree>
    <p:extLst>
      <p:ext uri="{BB962C8B-B14F-4D97-AF65-F5344CB8AC3E}">
        <p14:creationId xmlns:p14="http://schemas.microsoft.com/office/powerpoint/2010/main" val="149897623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B.1.5 - ENERGY FROM RENEWABLE SOURCES IN TOTAL     ELECTRICAL ENERGY CONSUMPTION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pPr/>
              <a:t>‹#›</a:t>
            </a:fld>
            <a:endParaRPr lang="en-US"/>
          </a:p>
        </p:txBody>
      </p:sp>
    </p:spTree>
    <p:extLst>
      <p:ext uri="{BB962C8B-B14F-4D97-AF65-F5344CB8AC3E}">
        <p14:creationId xmlns:p14="http://schemas.microsoft.com/office/powerpoint/2010/main" val="137617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B.1.5 - ENERGY FROM RENEWABLE SOURCES IN TOTAL     ELECTRICAL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5775159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ar"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B.1.5 - الطاقة من المصادر المتجددة في إجمالي استهلاك الطاقة الكهربائية</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28.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ec.europa.eu/environment/eussd/buildings.htm" TargetMode="External"/><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hyperlink" Target="https://ec.europa.eu/energy/en/topics/energy-strategy-and-energy-union/clean-energy-all-european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8.jpe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13.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hyperlink" Target="http://ec.europa.eu/environment/eussd/buildings.htm" TargetMode="External"/><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ar" sz="3600" dirty="0">
                <a:solidFill>
                  <a:srgbClr val="0070C0"/>
                </a:solidFill>
              </a:rPr>
              <a:t>وحدة التدريب 3</a:t>
            </a:r>
            <a:endParaRPr lang="en-US" sz="3600" dirty="0">
              <a:solidFill>
                <a:srgbClr val="0070C0"/>
              </a:solidFill>
            </a:endParaRPr>
          </a:p>
          <a:p>
            <a:pPr marL="0" indent="0">
              <a:buNone/>
            </a:pPr>
            <a:r>
              <a:rPr lang="ar" dirty="0"/>
              <a:t>حساب التقييم</a:t>
            </a:r>
            <a:endParaRPr lang="en-US" dirty="0"/>
          </a:p>
          <a:p>
            <a:pPr marL="0" indent="0">
              <a:buFont typeface="Arial" panose="020B0604020202020204" pitchFamily="34" charset="0"/>
              <a:buNone/>
            </a:pPr>
            <a:r>
              <a:rPr lang="ar-JO" sz="3200" dirty="0"/>
              <a:t>لم</a:t>
            </a:r>
            <a:r>
              <a:rPr lang="ar" sz="3200" dirty="0"/>
              <a:t>عايير</a:t>
            </a:r>
          </a:p>
          <a:p>
            <a:pPr marL="0" indent="0">
              <a:buFont typeface="Arial" panose="020B0604020202020204" pitchFamily="34" charset="0"/>
              <a:buNone/>
            </a:pPr>
            <a:r>
              <a:rPr lang="ar-JO" sz="3200" dirty="0"/>
              <a:t>أداة البناء المستدام – معيار البناء</a:t>
            </a:r>
            <a:endParaRPr lang="ar" sz="3200" dirty="0"/>
          </a:p>
          <a:p>
            <a:pPr marL="0" indent="0">
              <a:buNone/>
            </a:pPr>
            <a:endParaRPr lang="it-IT"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96185"/>
          </a:xfrm>
        </p:spPr>
        <p:txBody>
          <a:bodyPr/>
          <a:lstStyle/>
          <a:p>
            <a:fld id="{243FB592-B9A9-49AA-A86F-4031F7B97808}" type="slidenum">
              <a:rPr lang="en-US" smtClean="0"/>
              <a:pPr/>
              <a:t>10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347785"/>
            <a:ext cx="7154657" cy="20353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sz="2200" dirty="0"/>
              <a:t>يتم توفير طريقة الحساب من خلال سلسلة معايير CEN التي تدعم تنفيذ توجيه أداء الطاقة للمباني ( </a:t>
            </a:r>
            <a:r>
              <a:rPr lang="ar" sz="2200" b="1" dirty="0"/>
              <a:t>EPBD </a:t>
            </a:r>
            <a:r>
              <a:rPr lang="ar" sz="2200" dirty="0"/>
              <a:t>) عبر الاتحاد الأوروبي</a:t>
            </a:r>
          </a:p>
          <a:p>
            <a:pPr marL="0" indent="0">
              <a:buNone/>
            </a:pPr>
            <a:r>
              <a:rPr lang="ar" sz="2200" dirty="0"/>
              <a:t>تتضمن سلسلة معايير CEN التي تشكل حاليًا الأساس لمعظم طرق الحساب الوطنية </a:t>
            </a:r>
            <a:r>
              <a:rPr lang="ar" sz="2200" b="1" dirty="0"/>
              <a:t>EN 15603 </a:t>
            </a:r>
            <a:r>
              <a:rPr lang="ar" sz="2200" dirty="0"/>
              <a:t>التي تجمع النتائج من </a:t>
            </a:r>
            <a:r>
              <a:rPr lang="ar" sz="2200" b="1" dirty="0"/>
              <a:t>EN 13790</a:t>
            </a:r>
            <a:endParaRPr lang="en-US" sz="2200" dirty="0"/>
          </a:p>
        </p:txBody>
      </p:sp>
      <p:sp>
        <p:nvSpPr>
          <p:cNvPr id="14" name="Rectangle 13"/>
          <p:cNvSpPr/>
          <p:nvPr/>
        </p:nvSpPr>
        <p:spPr>
          <a:xfrm>
            <a:off x="695197" y="4141766"/>
            <a:ext cx="8342473" cy="769441"/>
          </a:xfrm>
          <a:prstGeom prst="rect">
            <a:avLst/>
          </a:prstGeom>
        </p:spPr>
        <p:txBody>
          <a:bodyPr wrap="square">
            <a:spAutoFit/>
          </a:bodyPr>
          <a:lstStyle/>
          <a:p>
            <a:r>
              <a:rPr lang="ar" sz="2200" dirty="0"/>
              <a:t>في حالة </a:t>
            </a:r>
            <a:r>
              <a:rPr lang="ar" sz="2200" b="1" dirty="0"/>
              <a:t>المباني القائمة </a:t>
            </a:r>
            <a:r>
              <a:rPr lang="ar" sz="2200" dirty="0"/>
              <a:t>، يجب تقييم حصة الطاقة المتجددة في إجمالي الاستهلاك النهائي للطاقة الكهربائية عن طريق </a:t>
            </a:r>
            <a:r>
              <a:rPr lang="ar" sz="2200" b="1" dirty="0"/>
              <a:t>قياس الطاقة</a:t>
            </a:r>
            <a:endParaRPr lang="en-GB" sz="2200" b="1" dirty="0">
              <a:solidFill>
                <a:srgbClr val="FF0000"/>
              </a:solidFill>
            </a:endParaRPr>
          </a:p>
        </p:txBody>
      </p:sp>
      <p:pic>
        <p:nvPicPr>
          <p:cNvPr id="9"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 1 .5 </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pic>
        <p:nvPicPr>
          <p:cNvPr id="2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3149" y="4254106"/>
            <a:ext cx="378512" cy="368806"/>
          </a:xfrm>
          <a:prstGeom prst="rect">
            <a:avLst/>
          </a:prstGeom>
          <a:solidFill>
            <a:srgbClr val="FFFF00"/>
          </a:solidFill>
          <a:ln>
            <a:noFill/>
          </a:ln>
        </p:spPr>
      </p:pic>
      <p:pic>
        <p:nvPicPr>
          <p:cNvPr id="27"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3149" y="3436557"/>
            <a:ext cx="662504" cy="6380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p:cNvSpPr/>
          <p:nvPr/>
        </p:nvSpPr>
        <p:spPr>
          <a:xfrm>
            <a:off x="1162307" y="3570757"/>
            <a:ext cx="4821736" cy="430887"/>
          </a:xfrm>
          <a:prstGeom prst="rect">
            <a:avLst/>
          </a:prstGeom>
          <a:noFill/>
        </p:spPr>
        <p:txBody>
          <a:bodyPr wrap="square">
            <a:spAutoFit/>
          </a:bodyPr>
          <a:lstStyle/>
          <a:p>
            <a:pPr>
              <a:spcBef>
                <a:spcPts val="1200"/>
              </a:spcBef>
            </a:pPr>
            <a:r>
              <a:rPr lang="ar" sz="2000" b="1" dirty="0"/>
              <a:t>المحاكاة</a:t>
            </a:r>
            <a:r>
              <a:rPr lang="ar" sz="2000" dirty="0"/>
              <a:t> </a:t>
            </a:r>
            <a:r>
              <a:rPr lang="ar" sz="2200" dirty="0"/>
              <a:t>قد </a:t>
            </a:r>
            <a:r>
              <a:rPr lang="ar" sz="2000" dirty="0"/>
              <a:t>توفر بيانات دقيقة</a:t>
            </a:r>
          </a:p>
        </p:txBody>
      </p:sp>
      <p:sp>
        <p:nvSpPr>
          <p:cNvPr id="13" name="Rectangle 12"/>
          <p:cNvSpPr/>
          <p:nvPr/>
        </p:nvSpPr>
        <p:spPr>
          <a:xfrm>
            <a:off x="675270" y="4868059"/>
            <a:ext cx="7792483" cy="1184940"/>
          </a:xfrm>
          <a:prstGeom prst="rect">
            <a:avLst/>
          </a:prstGeom>
        </p:spPr>
        <p:txBody>
          <a:bodyPr wrap="square">
            <a:spAutoFit/>
          </a:bodyPr>
          <a:lstStyle/>
          <a:p>
            <a:pPr marL="342900" indent="-342900">
              <a:spcAft>
                <a:spcPts val="600"/>
              </a:spcAft>
              <a:buFont typeface="Wingdings" panose="05000000000000000000" pitchFamily="2" charset="2"/>
              <a:buChar char="Ø"/>
            </a:pPr>
            <a:r>
              <a:rPr lang="ar" sz="2200" dirty="0"/>
              <a:t>من الممكن استخدام </a:t>
            </a:r>
            <a:r>
              <a:rPr lang="ar" sz="2200" b="1" dirty="0"/>
              <a:t>البيانات المقاسة أو المقدرة </a:t>
            </a:r>
            <a:r>
              <a:rPr lang="ar" sz="2200" dirty="0"/>
              <a:t>لاستخدام الطاقة ، بحيث يكون من الممكن ملء هذا المؤشر</a:t>
            </a:r>
          </a:p>
          <a:p>
            <a:pPr marL="342900" indent="-342900">
              <a:spcAft>
                <a:spcPts val="600"/>
              </a:spcAft>
              <a:buFont typeface="Wingdings" panose="05000000000000000000" pitchFamily="2" charset="2"/>
              <a:buChar char="Ø"/>
            </a:pPr>
            <a:r>
              <a:rPr lang="ar" sz="2200" dirty="0"/>
              <a:t>يجب دائمًا الإعلان عن مصدر </a:t>
            </a:r>
            <a:r>
              <a:rPr lang="ar" sz="2200" b="1" dirty="0"/>
              <a:t>البيانات بوضوح</a:t>
            </a:r>
          </a:p>
        </p:txBody>
      </p:sp>
      <p:pic>
        <p:nvPicPr>
          <p:cNvPr id="1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3149" y="491546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97807" y="1769443"/>
            <a:ext cx="1414808" cy="114309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EBDA7647-41AF-8D4E-4817-B0DA8DDE577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264601002"/>
      </p:ext>
    </p:extLst>
  </p:cSld>
  <p:clrMapOvr>
    <a:masterClrMapping/>
  </p:clrMapOvr>
  <p:transition advTm="1819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81092" y="2963964"/>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pPr/>
              <a:t>11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a:t>
            </a:r>
            <a:endParaRPr lang="it-IT" dirty="0"/>
          </a:p>
        </p:txBody>
      </p:sp>
      <p:pic>
        <p:nvPicPr>
          <p:cNvPr id="9"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246744" y="1530630"/>
            <a:ext cx="5812496" cy="129494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t>تتم مراقبة </a:t>
            </a:r>
            <a:r>
              <a:rPr lang="ar" sz="2200" dirty="0"/>
              <a:t>(قياس) الكهرباء الفعلية </a:t>
            </a:r>
            <a:r>
              <a:rPr lang="ar" sz="2200" b="1" dirty="0"/>
              <a:t>المنتجة والمستخدمة في الموقع من مصادر متجددة </a:t>
            </a:r>
            <a:r>
              <a:rPr lang="ar" sz="2200" dirty="0"/>
              <a:t>(مثل الطاقة الشمسية باستخدام الطاقة الكهروضوئية وطاقة الرياح باستخدام التوربينات) بواسطة </a:t>
            </a:r>
            <a:r>
              <a:rPr lang="ar" sz="2200" b="1" dirty="0"/>
              <a:t>طاقة مخصصة أو عدادات ذكية </a:t>
            </a:r>
            <a:r>
              <a:rPr lang="ar" sz="2200" dirty="0"/>
              <a:t>.</a:t>
            </a:r>
          </a:p>
        </p:txBody>
      </p:sp>
      <p:sp>
        <p:nvSpPr>
          <p:cNvPr id="18" name="Rectangle 17"/>
          <p:cNvSpPr/>
          <p:nvPr/>
        </p:nvSpPr>
        <p:spPr>
          <a:xfrm>
            <a:off x="662509" y="3916844"/>
            <a:ext cx="8119983" cy="1261884"/>
          </a:xfrm>
          <a:prstGeom prst="rect">
            <a:avLst/>
          </a:prstGeom>
          <a:noFill/>
        </p:spPr>
        <p:txBody>
          <a:bodyPr wrap="square">
            <a:spAutoFit/>
          </a:bodyPr>
          <a:lstStyle/>
          <a:p>
            <a:pPr algn="r" rtl="1">
              <a:spcBef>
                <a:spcPts val="1200"/>
              </a:spcBef>
            </a:pPr>
            <a:r>
              <a:rPr lang="ar" sz="2200" dirty="0"/>
              <a:t>بيانات الاستخدام الفعلي للطاقة من 12 شهرًا متتاليًا على الأقل ضرورية.</a:t>
            </a:r>
          </a:p>
          <a:p>
            <a:pPr algn="r" rtl="1">
              <a:spcBef>
                <a:spcPts val="1200"/>
              </a:spcBef>
            </a:pPr>
            <a:r>
              <a:rPr lang="ar" sz="2200" dirty="0"/>
              <a:t>يُفضل </a:t>
            </a:r>
            <a:r>
              <a:rPr lang="ar" sz="2200" b="1" dirty="0"/>
              <a:t>إجراء متوسط </a:t>
            </a:r>
            <a:r>
              <a:rPr lang="ar" sz="2200" dirty="0"/>
              <a:t>على سجلات أطول (مثل </a:t>
            </a:r>
            <a:r>
              <a:rPr lang="ar" sz="2200" b="1" dirty="0"/>
              <a:t>بيانات ثلاث سنوات </a:t>
            </a:r>
            <a:r>
              <a:rPr lang="ar" sz="2200" dirty="0"/>
              <a:t>) من أجل إزالة تأثيرات الظروف الجوية المتغيرة ومتوسط التقلبات المتأصلة الأخرى في إشغال المبنى.</a:t>
            </a:r>
          </a:p>
        </p:txBody>
      </p:sp>
      <p:pic>
        <p:nvPicPr>
          <p:cNvPr id="19"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743" y="4037535"/>
            <a:ext cx="378512" cy="368806"/>
          </a:xfrm>
          <a:prstGeom prst="rect">
            <a:avLst/>
          </a:prstGeom>
          <a:solidFill>
            <a:srgbClr val="FFFF00"/>
          </a:solidFill>
          <a:ln>
            <a:noFill/>
          </a:ln>
        </p:spPr>
      </p:pic>
      <p:grpSp>
        <p:nvGrpSpPr>
          <p:cNvPr id="4" name="Group 3"/>
          <p:cNvGrpSpPr/>
          <p:nvPr/>
        </p:nvGrpSpPr>
        <p:grpSpPr>
          <a:xfrm>
            <a:off x="6062518" y="1035538"/>
            <a:ext cx="1906369" cy="2378025"/>
            <a:chOff x="6202461" y="1304995"/>
            <a:chExt cx="1906369" cy="2378025"/>
          </a:xfrm>
        </p:grpSpPr>
        <p:pic>
          <p:nvPicPr>
            <p:cNvPr id="3074"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02461" y="1304995"/>
              <a:ext cx="1906369" cy="19284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Chevron 22"/>
            <p:cNvSpPr/>
            <p:nvPr/>
          </p:nvSpPr>
          <p:spPr>
            <a:xfrm rot="5400000">
              <a:off x="6258178" y="3019424"/>
              <a:ext cx="725714" cy="601477"/>
            </a:xfrm>
            <a:prstGeom prst="chevron">
              <a:avLst/>
            </a:prstGeom>
            <a:solidFill>
              <a:srgbClr val="FFFF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6221143" y="2133600"/>
              <a:ext cx="831061" cy="923330"/>
            </a:xfrm>
            <a:prstGeom prst="rect">
              <a:avLst/>
            </a:prstGeom>
            <a:noFill/>
          </p:spPr>
          <p:txBody>
            <a:bodyPr wrap="square" rtlCol="0">
              <a:spAutoFit/>
            </a:bodyPr>
            <a:lstStyle/>
            <a:p>
              <a:pPr algn="ctr"/>
              <a:r>
                <a:rPr lang="ar" b="1" dirty="0">
                  <a:solidFill>
                    <a:srgbClr val="FFFF00"/>
                  </a:solidFill>
                </a:rPr>
                <a:t>من الشبكة الرئيسية</a:t>
              </a:r>
            </a:p>
          </p:txBody>
        </p:sp>
        <p:sp>
          <p:nvSpPr>
            <p:cNvPr id="31" name="TextBox 30"/>
            <p:cNvSpPr txBox="1"/>
            <p:nvPr/>
          </p:nvSpPr>
          <p:spPr>
            <a:xfrm>
              <a:off x="7249205" y="2133600"/>
              <a:ext cx="831061" cy="646331"/>
            </a:xfrm>
            <a:prstGeom prst="rect">
              <a:avLst/>
            </a:prstGeom>
            <a:noFill/>
          </p:spPr>
          <p:txBody>
            <a:bodyPr wrap="square" rtlCol="0">
              <a:spAutoFit/>
            </a:bodyPr>
            <a:lstStyle/>
            <a:p>
              <a:pPr algn="ctr"/>
              <a:r>
                <a:rPr lang="ar" b="1" dirty="0">
                  <a:solidFill>
                    <a:srgbClr val="00CC00"/>
                  </a:solidFill>
                  <a:effectLst>
                    <a:outerShdw blurRad="38100" dist="38100" dir="2700000" algn="tl">
                      <a:srgbClr val="000000">
                        <a:alpha val="43137"/>
                      </a:srgbClr>
                    </a:outerShdw>
                  </a:effectLst>
                </a:rPr>
                <a:t>من PV</a:t>
              </a:r>
            </a:p>
          </p:txBody>
        </p:sp>
        <p:sp>
          <p:nvSpPr>
            <p:cNvPr id="27" name="Chevron 26"/>
            <p:cNvSpPr/>
            <p:nvPr/>
          </p:nvSpPr>
          <p:spPr>
            <a:xfrm rot="5400000">
              <a:off x="7296754" y="2975356"/>
              <a:ext cx="725714" cy="601477"/>
            </a:xfrm>
            <a:prstGeom prst="chevron">
              <a:avLst/>
            </a:prstGeom>
            <a:solidFill>
              <a:srgbClr val="00B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Rectangle 6">
            <a:extLst>
              <a:ext uri="{FF2B5EF4-FFF2-40B4-BE49-F238E27FC236}">
                <a16:creationId xmlns:a16="http://schemas.microsoft.com/office/drawing/2014/main" id="{3578A0B9-D02C-321E-15BB-0D9100B38AA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726326855"/>
      </p:ext>
    </p:extLst>
  </p:cSld>
  <p:clrMapOvr>
    <a:masterClrMapping/>
  </p:clrMapOvr>
  <p:transition advTm="2889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912036" y="751649"/>
            <a:ext cx="234765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a:t>
            </a:r>
            <a:endParaRPr lang="it-IT" dirty="0"/>
          </a:p>
        </p:txBody>
      </p:sp>
      <p:pic>
        <p:nvPicPr>
          <p:cNvPr id="9"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246743" y="1354358"/>
            <a:ext cx="8752439" cy="283045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dirty="0"/>
              <a:t>يمكن أيضًا </a:t>
            </a:r>
            <a:r>
              <a:rPr lang="ar" sz="2000" b="1" dirty="0"/>
              <a:t>مراقبة </a:t>
            </a:r>
            <a:r>
              <a:rPr lang="ar" sz="2000" dirty="0"/>
              <a:t>الاستخدام الفعلي للكهرباء </a:t>
            </a:r>
            <a:r>
              <a:rPr lang="ar" sz="2000" b="1" dirty="0"/>
              <a:t>من شبكة الطاقة الرئيسية </a:t>
            </a:r>
            <a:r>
              <a:rPr lang="ar" sz="2000" dirty="0"/>
              <a:t>. إذا كان متاحًا ، يمكن لـ BEMS أو BMS توفير بيانات قيمة مع تفصيل لاستخدام الكهرباء الفعلي للتركيبات الفنية المختلفة.</a:t>
            </a:r>
          </a:p>
          <a:p>
            <a:pPr algn="r" rtl="1">
              <a:buFont typeface="Courier New" panose="02070309020205020404" pitchFamily="49" charset="0"/>
              <a:buChar char="o"/>
            </a:pPr>
            <a:r>
              <a:rPr lang="ar" sz="2000" dirty="0"/>
              <a:t>نظام إدارة الطاقة في المباني ( </a:t>
            </a:r>
            <a:r>
              <a:rPr lang="ar" sz="2000" b="1" dirty="0"/>
              <a:t>BEMS </a:t>
            </a:r>
            <a:r>
              <a:rPr lang="ar" sz="2000" dirty="0"/>
              <a:t>) ويراقب استخدام الطاقة في التركيبات الفنية المختلفة والظروف البيئية الداخلية.</a:t>
            </a:r>
          </a:p>
          <a:p>
            <a:pPr algn="r" rtl="1">
              <a:buFont typeface="Courier New" panose="02070309020205020404" pitchFamily="49" charset="0"/>
              <a:buChar char="o"/>
            </a:pPr>
            <a:r>
              <a:rPr lang="ar" sz="2000" dirty="0"/>
              <a:t>نظام إدارة المباني ( </a:t>
            </a:r>
            <a:r>
              <a:rPr lang="ar" sz="2000" b="1" dirty="0"/>
              <a:t>BMS </a:t>
            </a:r>
            <a:r>
              <a:rPr lang="ar" sz="2000" dirty="0"/>
              <a:t>) بالإضافة إلى ذلك وظائف أخرى (مثل السلامة ، والوصول ، والمصاعد ، والأمن من الحرائق).</a:t>
            </a:r>
          </a:p>
        </p:txBody>
      </p:sp>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46743" y="3746250"/>
            <a:ext cx="8752439" cy="661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dirty="0"/>
              <a:t>استخدام </a:t>
            </a:r>
            <a:r>
              <a:rPr lang="ar" sz="2000" b="1" dirty="0"/>
              <a:t>الكهرباء السنوي الفعلي </a:t>
            </a:r>
            <a:r>
              <a:rPr lang="ar" sz="2000" dirty="0"/>
              <a:t>للمبنى من </a:t>
            </a:r>
            <a:r>
              <a:rPr lang="ar" sz="2000" b="1" dirty="0"/>
              <a:t>فواتير الكهرباء </a:t>
            </a:r>
            <a:r>
              <a:rPr lang="ar" sz="2000" dirty="0"/>
              <a:t>أو </a:t>
            </a:r>
            <a:r>
              <a:rPr lang="ar" sz="2000" b="1" dirty="0"/>
              <a:t>المرافق </a:t>
            </a:r>
            <a:r>
              <a:rPr lang="ar" sz="2000" dirty="0"/>
              <a:t>. متوسط على فترات أطول (على سبيل المثال </a:t>
            </a:r>
            <a:r>
              <a:rPr lang="ar" sz="2000" b="1" dirty="0"/>
              <a:t>سجلات 3 سنوات </a:t>
            </a:r>
            <a:r>
              <a:rPr lang="ar" sz="2000" dirty="0"/>
              <a:t>).</a:t>
            </a:r>
          </a:p>
          <a:p>
            <a:pPr marL="0" indent="0" algn="r" rtl="1">
              <a:buNone/>
            </a:pPr>
            <a:endParaRPr lang="en-US" sz="2200" dirty="0"/>
          </a:p>
          <a:p>
            <a:pPr marL="0" indent="0" algn="r" rtl="1">
              <a:buNone/>
            </a:pPr>
            <a:endParaRPr lang="en-US" sz="2200" dirty="0"/>
          </a:p>
        </p:txBody>
      </p:sp>
      <p:sp>
        <p:nvSpPr>
          <p:cNvPr id="12" name="Rectangle 11"/>
          <p:cNvSpPr/>
          <p:nvPr/>
        </p:nvSpPr>
        <p:spPr>
          <a:xfrm>
            <a:off x="740230" y="4487245"/>
            <a:ext cx="8046618" cy="1354217"/>
          </a:xfrm>
          <a:prstGeom prst="rect">
            <a:avLst/>
          </a:prstGeom>
        </p:spPr>
        <p:txBody>
          <a:bodyPr wrap="square">
            <a:spAutoFit/>
          </a:bodyPr>
          <a:lstStyle/>
          <a:p>
            <a:pPr algn="r" rtl="1">
              <a:spcAft>
                <a:spcPts val="1200"/>
              </a:spcAft>
            </a:pPr>
            <a:r>
              <a:rPr lang="ar" dirty="0"/>
              <a:t>تشمل فواتير المرافق </a:t>
            </a:r>
            <a:r>
              <a:rPr lang="ar" b="1" dirty="0"/>
              <a:t>إجمالي الطلب على الكهرباء </a:t>
            </a:r>
            <a:r>
              <a:rPr lang="ar" dirty="0"/>
              <a:t>للخدمات الفنية للمبنى ( </a:t>
            </a:r>
            <a:r>
              <a:rPr lang="ar" i="1" dirty="0"/>
              <a:t>في النطاق هنا </a:t>
            </a:r>
            <a:r>
              <a:rPr lang="ar" dirty="0"/>
              <a:t>) وأحمال التوصيل والطهي </a:t>
            </a:r>
            <a:r>
              <a:rPr lang="ar" dirty="0" err="1"/>
              <a:t>وما إلى ذلك </a:t>
            </a:r>
            <a:r>
              <a:rPr lang="ar" dirty="0"/>
              <a:t>( </a:t>
            </a:r>
            <a:r>
              <a:rPr lang="ar" i="1" dirty="0"/>
              <a:t>ليس ضمن النطاق هنا </a:t>
            </a:r>
            <a:r>
              <a:rPr lang="ar" dirty="0"/>
              <a:t>).</a:t>
            </a:r>
          </a:p>
          <a:p>
            <a:pPr algn="r" rtl="1">
              <a:spcAft>
                <a:spcPts val="1200"/>
              </a:spcAft>
            </a:pPr>
            <a:r>
              <a:rPr lang="ar" b="1" dirty="0"/>
              <a:t>قم بإلغاء الفصل بين الطلب على الكهرباء </a:t>
            </a:r>
            <a:r>
              <a:rPr lang="ar" dirty="0"/>
              <a:t>للاستخدامات النهائية المختلفة باستخدام محاكاة البناء المُعايرة أو استخدام نتائج </a:t>
            </a:r>
            <a:r>
              <a:rPr lang="ar" b="1" dirty="0"/>
              <a:t>المسح </a:t>
            </a:r>
            <a:r>
              <a:rPr lang="ar" dirty="0"/>
              <a:t>من تدقيق الطاقة.</a:t>
            </a:r>
          </a:p>
        </p:txBody>
      </p:sp>
      <p:pic>
        <p:nvPicPr>
          <p:cNvPr id="13"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6743" y="4505168"/>
            <a:ext cx="355525"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743" y="5177616"/>
            <a:ext cx="445654" cy="478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763334" y="5837524"/>
            <a:ext cx="1840568" cy="369332"/>
          </a:xfrm>
          <a:prstGeom prst="rect">
            <a:avLst/>
          </a:prstGeom>
        </p:spPr>
        <p:txBody>
          <a:bodyPr wrap="none">
            <a:spAutoFit/>
          </a:bodyPr>
          <a:lstStyle/>
          <a:p>
            <a:pPr marL="285750" indent="-285750" algn="r" rtl="1">
              <a:buFont typeface="Wingdings" panose="05000000000000000000" pitchFamily="2" charset="2"/>
              <a:buChar char="Ø"/>
            </a:pPr>
            <a:r>
              <a:rPr lang="ar" dirty="0"/>
              <a:t>انظر أيضا </a:t>
            </a:r>
            <a:r>
              <a:rPr lang="ar" b="1" dirty="0"/>
              <a:t>ب 1.3</a:t>
            </a:r>
            <a:endParaRPr lang="en-US" dirty="0"/>
          </a:p>
        </p:txBody>
      </p:sp>
      <p:sp>
        <p:nvSpPr>
          <p:cNvPr id="4" name="Rectangle 3">
            <a:extLst>
              <a:ext uri="{FF2B5EF4-FFF2-40B4-BE49-F238E27FC236}">
                <a16:creationId xmlns:a16="http://schemas.microsoft.com/office/drawing/2014/main" id="{087B821F-C134-75AA-FDA8-63A018A31395}"/>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18770338"/>
      </p:ext>
    </p:extLst>
  </p:cSld>
  <p:clrMapOvr>
    <a:masterClrMapping/>
  </p:clrMapOvr>
  <p:transition advTm="2855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1412"/>
            <a:ext cx="2133600" cy="288000"/>
          </a:xfrm>
        </p:spPr>
        <p:txBody>
          <a:bodyPr/>
          <a:lstStyle/>
          <a:p>
            <a:fld id="{243FB592-B9A9-49AA-A86F-4031F7B97808}" type="slidenum">
              <a:rPr lang="en-US" smtClean="0"/>
              <a:pPr/>
              <a:t>13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537095" y="799876"/>
            <a:ext cx="1954115"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34" name="Rectangle 33"/>
          <p:cNvSpPr/>
          <p:nvPr/>
        </p:nvSpPr>
        <p:spPr>
          <a:xfrm>
            <a:off x="1026550" y="1293610"/>
            <a:ext cx="7480323" cy="1261884"/>
          </a:xfrm>
          <a:prstGeom prst="rect">
            <a:avLst/>
          </a:prstGeom>
          <a:noFill/>
        </p:spPr>
        <p:txBody>
          <a:bodyPr wrap="square">
            <a:spAutoFit/>
          </a:bodyPr>
          <a:lstStyle/>
          <a:p>
            <a:pPr algn="r" rtl="1">
              <a:spcBef>
                <a:spcPts val="1200"/>
              </a:spcBef>
            </a:pPr>
            <a:r>
              <a:rPr lang="ar" sz="2200" dirty="0"/>
              <a:t>يعتمد أداء </a:t>
            </a:r>
            <a:r>
              <a:rPr lang="ar-JO" sz="2200" dirty="0"/>
              <a:t>مصادر الطاقة المتجددة </a:t>
            </a:r>
            <a:r>
              <a:rPr lang="ar" sz="2200" dirty="0"/>
              <a:t> على نوع النظام والكفاءة والموقع (مثل توافر الطاقة الشمسية) وما إلى ذلك              </a:t>
            </a:r>
          </a:p>
          <a:p>
            <a:pPr algn="r" rtl="1">
              <a:spcBef>
                <a:spcPts val="1200"/>
              </a:spcBef>
            </a:pPr>
            <a:r>
              <a:rPr lang="ar" sz="2200" dirty="0"/>
              <a:t>على سبيل المثال ، إنتاج الكهرباء من الخلايا الكهروضوئية</a:t>
            </a:r>
          </a:p>
        </p:txBody>
      </p:sp>
      <p:sp>
        <p:nvSpPr>
          <p:cNvPr id="35" name="Text Box 36"/>
          <p:cNvSpPr txBox="1">
            <a:spLocks noChangeArrowheads="1"/>
          </p:cNvSpPr>
          <p:nvPr/>
        </p:nvSpPr>
        <p:spPr bwMode="auto">
          <a:xfrm>
            <a:off x="805040" y="4007327"/>
            <a:ext cx="5272004" cy="186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63525" indent="-263525"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855663" marR="0" lvl="0" indent="0" algn="ctr" defTabSz="914400" rtl="1" eaLnBrk="1" fontAlgn="base" latinLnBrk="0" hangingPunct="1">
              <a:lnSpc>
                <a:spcPct val="100000"/>
              </a:lnSpc>
              <a:spcAft>
                <a:spcPts val="1200"/>
              </a:spcAft>
              <a:buClrTx/>
              <a:buSzTx/>
              <a:buFontTx/>
              <a:buNone/>
              <a:tabLst/>
              <a:defRPr/>
            </a:pPr>
            <a:r>
              <a:rPr kumimoji="0" lang="ar" sz="2000" b="1" i="1" u="none" strike="noStrike" kern="0" cap="none" spc="0" normalizeH="0" baseline="0" noProof="0" dirty="0">
                <a:ln>
                  <a:noFill/>
                </a:ln>
                <a:effectLst/>
                <a:uLnTx/>
                <a:uFillTx/>
                <a:latin typeface="+mn-lt"/>
              </a:rPr>
              <a:t>متوسط الإنتاج السنوي</a:t>
            </a:r>
          </a:p>
          <a:p>
            <a:pPr marL="263525" marR="0" lvl="0" indent="-263525" algn="ctr" defTabSz="914400" rtl="1" eaLnBrk="1" fontAlgn="base" latinLnBrk="0" hangingPunct="1">
              <a:lnSpc>
                <a:spcPct val="100000"/>
              </a:lnSpc>
              <a:spcBef>
                <a:spcPct val="25000"/>
              </a:spcBef>
              <a:spcAft>
                <a:spcPct val="0"/>
              </a:spcAft>
              <a:buClrTx/>
              <a:buSzTx/>
              <a:buFontTx/>
              <a:buNone/>
              <a:tabLst/>
              <a:defRPr/>
            </a:pPr>
            <a:r>
              <a:rPr kumimoji="0" lang="ar" sz="2000" b="0" i="0" u="none" strike="noStrike" kern="0" cap="none" spc="0" normalizeH="0" baseline="0" noProof="0" dirty="0">
                <a:ln>
                  <a:noFill/>
                </a:ln>
                <a:effectLst/>
                <a:uLnTx/>
                <a:uFillTx/>
                <a:latin typeface="+mn-lt"/>
              </a:rPr>
              <a:t>          </a:t>
            </a:r>
            <a:r>
              <a:rPr kumimoji="0" lang="ar" sz="2000" b="1" i="1" u="none" strike="noStrike" kern="0" cap="none" spc="0" normalizeH="0" baseline="0" noProof="0" dirty="0">
                <a:ln>
                  <a:noFill/>
                </a:ln>
                <a:effectLst/>
                <a:uLnTx/>
                <a:uFillTx/>
                <a:latin typeface="+mn-lt"/>
              </a:rPr>
              <a:t>اليونان </a:t>
            </a:r>
            <a:r>
              <a:rPr kumimoji="0" lang="ar" sz="2000" b="0" i="1" u="none" strike="noStrike" kern="0" cap="none" spc="0" normalizeH="0" baseline="0" noProof="0" dirty="0">
                <a:ln>
                  <a:noFill/>
                </a:ln>
                <a:effectLst/>
                <a:uLnTx/>
                <a:uFillTx/>
                <a:latin typeface="+mn-lt"/>
              </a:rPr>
              <a:t>:</a:t>
            </a:r>
            <a:r>
              <a:rPr kumimoji="0" lang="ar" sz="2000" b="0" i="1" u="none" strike="noStrike" kern="0" cap="none" spc="0" normalizeH="0" noProof="0" dirty="0">
                <a:ln>
                  <a:noFill/>
                </a:ln>
                <a:effectLst/>
                <a:uLnTx/>
                <a:uFillTx/>
                <a:latin typeface="+mn-lt"/>
              </a:rPr>
              <a:t>  من </a:t>
            </a:r>
            <a:r>
              <a:rPr kumimoji="0" lang="ar" sz="2000" b="1" i="1" u="none" strike="noStrike" kern="0" cap="none" spc="0" normalizeH="0" baseline="0" noProof="0" dirty="0">
                <a:ln>
                  <a:noFill/>
                </a:ln>
                <a:effectLst/>
                <a:uLnTx/>
                <a:uFillTx/>
                <a:latin typeface="+mn-lt"/>
              </a:rPr>
              <a:t>1100 </a:t>
            </a:r>
            <a:r>
              <a:rPr kumimoji="0" lang="ar" sz="2000" b="1" i="1" u="none" strike="noStrike" kern="0" cap="none" spc="0" normalizeH="0" baseline="0" noProof="0" dirty="0">
                <a:ln>
                  <a:noFill/>
                </a:ln>
                <a:effectLst/>
                <a:uLnTx/>
                <a:uFillTx/>
                <a:latin typeface="+mn-lt"/>
                <a:sym typeface="Symbol" pitchFamily="18" charset="2"/>
              </a:rPr>
              <a:t>إلى </a:t>
            </a:r>
            <a:r>
              <a:rPr kumimoji="0" lang="ar" sz="2000" b="1" i="1" u="none" strike="noStrike" kern="0" cap="none" spc="0" normalizeH="0" baseline="0" noProof="0" dirty="0">
                <a:ln>
                  <a:noFill/>
                </a:ln>
                <a:effectLst/>
                <a:uLnTx/>
                <a:uFillTx/>
                <a:latin typeface="+mn-lt"/>
              </a:rPr>
              <a:t>1500 كيلو واط ساعة </a:t>
            </a:r>
            <a:endParaRPr kumimoji="0" lang="el-GR" altLang="zh-CN" sz="2000" b="1" i="1" u="none" strike="noStrike" kern="0" cap="none" spc="0" normalizeH="0" baseline="0" noProof="0" dirty="0">
              <a:ln>
                <a:noFill/>
              </a:ln>
              <a:effectLst/>
              <a:uLnTx/>
              <a:uFillTx/>
              <a:latin typeface="+mn-lt"/>
            </a:endParaRPr>
          </a:p>
          <a:p>
            <a:pPr marL="285750" marR="0" lvl="0" indent="-285750" algn="ctr" defTabSz="914400" rtl="1" eaLnBrk="1" fontAlgn="base" latinLnBrk="0" hangingPunct="1">
              <a:lnSpc>
                <a:spcPct val="100000"/>
              </a:lnSpc>
              <a:spcBef>
                <a:spcPct val="25000"/>
              </a:spcBef>
              <a:spcAft>
                <a:spcPct val="0"/>
              </a:spcAft>
              <a:buClrTx/>
              <a:buSzTx/>
              <a:buFont typeface="Courier New" panose="02070309020205020404" pitchFamily="49" charset="0"/>
              <a:buChar char="o"/>
              <a:tabLst/>
              <a:defRPr/>
            </a:pPr>
            <a:r>
              <a:rPr kumimoji="0" lang="ar" sz="1600" b="0" i="1" u="none" strike="noStrike" kern="0" cap="none" spc="0" normalizeH="0" baseline="0" noProof="0" dirty="0">
                <a:ln>
                  <a:noFill/>
                </a:ln>
                <a:effectLst/>
                <a:uLnTx/>
                <a:uFillTx/>
                <a:latin typeface="+mn-lt"/>
              </a:rPr>
              <a:t>ثيسالونيكي : 1150 </a:t>
            </a:r>
            <a:r>
              <a:rPr kumimoji="0" lang="ar" sz="1600" b="0" i="1" u="none" strike="noStrike" kern="0" cap="none" spc="0" normalizeH="0" baseline="0" noProof="0" dirty="0">
                <a:ln>
                  <a:noFill/>
                </a:ln>
                <a:effectLst/>
                <a:uLnTx/>
                <a:uFillTx/>
                <a:latin typeface="+mn-lt"/>
                <a:sym typeface="Symbol" pitchFamily="18" charset="2"/>
              </a:rPr>
              <a:t>إلى </a:t>
            </a:r>
            <a:r>
              <a:rPr kumimoji="0" lang="ar" sz="1600" b="0" i="1" u="none" strike="noStrike" kern="0" cap="none" spc="0" normalizeH="0" baseline="0" noProof="0" dirty="0">
                <a:ln>
                  <a:noFill/>
                </a:ln>
                <a:effectLst/>
                <a:uLnTx/>
                <a:uFillTx/>
                <a:latin typeface="+mn-lt"/>
              </a:rPr>
              <a:t>1250 </a:t>
            </a:r>
            <a:r>
              <a:rPr kumimoji="0" lang="ar" sz="1600" b="0" i="1" u="none" strike="noStrike" kern="0" cap="none" spc="0" normalizeH="0" baseline="0" noProof="0" dirty="0" err="1">
                <a:ln>
                  <a:noFill/>
                </a:ln>
                <a:effectLst/>
                <a:uLnTx/>
                <a:uFillTx/>
                <a:latin typeface="+mn-lt"/>
              </a:rPr>
              <a:t>كيلو واط ساعة </a:t>
            </a:r>
            <a:r>
              <a:rPr kumimoji="0" lang="ar" sz="1600" b="0" i="1" u="none" strike="noStrike" kern="0" cap="none" spc="0" normalizeH="0" baseline="-25000" noProof="0" dirty="0" err="1">
                <a:ln>
                  <a:noFill/>
                </a:ln>
                <a:effectLst/>
                <a:uLnTx/>
                <a:uFillTx/>
                <a:latin typeface="+mn-lt"/>
              </a:rPr>
              <a:t>e </a:t>
            </a:r>
            <a:r>
              <a:rPr kumimoji="0" lang="ar" sz="1600" b="0" i="1" u="none" strike="noStrike" kern="0" cap="none" spc="0" normalizeH="0" baseline="0" noProof="0" dirty="0">
                <a:ln>
                  <a:noFill/>
                </a:ln>
                <a:effectLst/>
                <a:uLnTx/>
                <a:uFillTx/>
                <a:latin typeface="+mn-lt"/>
              </a:rPr>
              <a:t>/ </a:t>
            </a:r>
            <a:r>
              <a:rPr kumimoji="0" lang="ar" sz="1600" b="0" i="1" u="none" strike="noStrike" kern="0" cap="none" spc="0" normalizeH="0" baseline="0" noProof="0" dirty="0" err="1">
                <a:ln>
                  <a:noFill/>
                </a:ln>
                <a:effectLst/>
                <a:uLnTx/>
                <a:uFillTx/>
                <a:latin typeface="+mn-lt"/>
              </a:rPr>
              <a:t>كيلو </a:t>
            </a:r>
            <a:r>
              <a:rPr kumimoji="0" lang="ar" sz="1600" b="0" i="1" u="none" strike="noStrike" kern="0" cap="none" spc="0" normalizeH="0" baseline="-25000" noProof="0" dirty="0" err="1">
                <a:ln>
                  <a:noFill/>
                </a:ln>
                <a:effectLst/>
                <a:uLnTx/>
                <a:uFillTx/>
                <a:latin typeface="+mn-lt"/>
              </a:rPr>
              <a:t>واط </a:t>
            </a:r>
            <a:r>
              <a:rPr kumimoji="0" lang="ar" sz="1600" b="0" i="1" u="none" strike="noStrike" kern="0" cap="none" spc="0" normalizeH="0" baseline="0" noProof="0" dirty="0">
                <a:ln>
                  <a:noFill/>
                </a:ln>
                <a:effectLst/>
                <a:uLnTx/>
                <a:uFillTx/>
                <a:latin typeface="+mn-lt"/>
              </a:rPr>
              <a:t>سنويًا</a:t>
            </a:r>
            <a:endParaRPr kumimoji="0" lang="el-GR" sz="1600" b="0" i="1" u="none" strike="noStrike" kern="0" cap="none" spc="0" normalizeH="0" baseline="0" noProof="0" dirty="0">
              <a:ln>
                <a:noFill/>
              </a:ln>
              <a:effectLst/>
              <a:uLnTx/>
              <a:uFillTx/>
              <a:latin typeface="+mn-lt"/>
            </a:endParaRPr>
          </a:p>
          <a:p>
            <a:pPr marL="285750" lvl="0" indent="-285750" algn="ctr" rtl="1" eaLnBrk="1" fontAlgn="base" hangingPunct="1">
              <a:spcBef>
                <a:spcPct val="25000"/>
              </a:spcBef>
              <a:spcAft>
                <a:spcPct val="0"/>
              </a:spcAft>
              <a:buFont typeface="Courier New" panose="02070309020205020404" pitchFamily="49" charset="0"/>
              <a:buChar char="o"/>
            </a:pPr>
            <a:r>
              <a:rPr kumimoji="0" lang="ar" sz="1600" b="0" i="1" u="none" strike="noStrike" kern="0" cap="none" spc="0" normalizeH="0" baseline="0" noProof="0" dirty="0">
                <a:ln>
                  <a:noFill/>
                </a:ln>
                <a:effectLst/>
                <a:uLnTx/>
                <a:uFillTx/>
                <a:latin typeface="+mn-lt"/>
              </a:rPr>
              <a:t>أثينا : 1300 </a:t>
            </a:r>
            <a:r>
              <a:rPr kumimoji="0" lang="ar" sz="1600" b="0" i="1" u="none" strike="noStrike" kern="0" cap="none" spc="0" normalizeH="0" baseline="0" noProof="0" dirty="0">
                <a:ln>
                  <a:noFill/>
                </a:ln>
                <a:effectLst/>
                <a:uLnTx/>
                <a:uFillTx/>
                <a:latin typeface="+mn-lt"/>
                <a:sym typeface="Symbol" pitchFamily="18" charset="2"/>
              </a:rPr>
              <a:t>إلى </a:t>
            </a:r>
            <a:r>
              <a:rPr kumimoji="0" lang="ar" sz="1600" b="0" i="1" u="none" strike="noStrike" kern="0" cap="none" spc="0" normalizeH="0" baseline="0" noProof="0" dirty="0">
                <a:ln>
                  <a:noFill/>
                </a:ln>
                <a:effectLst/>
                <a:uLnTx/>
                <a:uFillTx/>
                <a:latin typeface="+mn-lt"/>
              </a:rPr>
              <a:t>1400 </a:t>
            </a:r>
            <a:r>
              <a:rPr lang="ar" sz="1600" i="1" kern="0" dirty="0" err="1"/>
              <a:t>كيلو واط ساعة </a:t>
            </a:r>
            <a:r>
              <a:rPr lang="ar" sz="1600" i="1" kern="0" baseline="-25000" dirty="0" err="1"/>
              <a:t>e </a:t>
            </a:r>
            <a:r>
              <a:rPr kumimoji="0" lang="ar" sz="1600" b="0" i="1" u="none" strike="noStrike" kern="0" cap="none" spc="0" normalizeH="0" baseline="0" noProof="0" dirty="0">
                <a:ln>
                  <a:noFill/>
                </a:ln>
                <a:effectLst/>
                <a:uLnTx/>
                <a:uFillTx/>
                <a:latin typeface="+mn-lt"/>
              </a:rPr>
              <a:t>/ </a:t>
            </a:r>
            <a:r>
              <a:rPr kumimoji="0" lang="ar" sz="1600" b="0" i="1" u="none" strike="noStrike" kern="0" cap="none" spc="0" normalizeH="0" baseline="0" noProof="0" dirty="0" err="1">
                <a:ln>
                  <a:noFill/>
                </a:ln>
                <a:effectLst/>
                <a:uLnTx/>
                <a:uFillTx/>
                <a:latin typeface="+mn-lt"/>
              </a:rPr>
              <a:t>كيلو </a:t>
            </a:r>
            <a:r>
              <a:rPr kumimoji="0" lang="ar" sz="1600" b="0" i="1" u="none" strike="noStrike" kern="0" cap="none" spc="0" normalizeH="0" baseline="-25000" noProof="0" dirty="0" err="1">
                <a:ln>
                  <a:noFill/>
                </a:ln>
                <a:effectLst/>
                <a:uLnTx/>
                <a:uFillTx/>
                <a:latin typeface="+mn-lt"/>
              </a:rPr>
              <a:t>واط </a:t>
            </a:r>
            <a:r>
              <a:rPr kumimoji="0" lang="ar" sz="1600" b="0" i="1" u="none" strike="noStrike" kern="0" cap="none" spc="0" normalizeH="0" baseline="0" noProof="0" dirty="0">
                <a:ln>
                  <a:noFill/>
                </a:ln>
                <a:effectLst/>
                <a:uLnTx/>
                <a:uFillTx/>
                <a:latin typeface="+mn-lt"/>
              </a:rPr>
              <a:t>سنويًا</a:t>
            </a:r>
            <a:endParaRPr kumimoji="0" lang="el-GR" sz="1600" b="0" i="1" u="none" strike="noStrike" kern="0" cap="none" spc="0" normalizeH="0" baseline="0" noProof="0" dirty="0">
              <a:ln>
                <a:noFill/>
              </a:ln>
              <a:effectLst/>
              <a:uLnTx/>
              <a:uFillTx/>
              <a:latin typeface="+mn-lt"/>
            </a:endParaRPr>
          </a:p>
          <a:p>
            <a:pPr marL="285750" lvl="0" indent="-285750" algn="ctr" rtl="1" eaLnBrk="1" fontAlgn="base" hangingPunct="1">
              <a:spcBef>
                <a:spcPct val="25000"/>
              </a:spcBef>
              <a:spcAft>
                <a:spcPct val="0"/>
              </a:spcAft>
              <a:buFont typeface="Courier New" panose="02070309020205020404" pitchFamily="49" charset="0"/>
              <a:buChar char="o"/>
            </a:pPr>
            <a:r>
              <a:rPr kumimoji="0" lang="ar" sz="1600" b="0" i="1" u="none" strike="noStrike" kern="0" cap="none" spc="0" normalizeH="0" baseline="0" noProof="0" dirty="0">
                <a:ln>
                  <a:noFill/>
                </a:ln>
                <a:effectLst/>
                <a:uLnTx/>
                <a:uFillTx/>
                <a:latin typeface="+mn-lt"/>
              </a:rPr>
              <a:t>كريت : 1350 </a:t>
            </a:r>
            <a:r>
              <a:rPr kumimoji="0" lang="ar" sz="1600" b="0" i="1" u="none" strike="noStrike" kern="0" cap="none" spc="0" normalizeH="0" baseline="0" noProof="0" dirty="0">
                <a:ln>
                  <a:noFill/>
                </a:ln>
                <a:effectLst/>
                <a:uLnTx/>
                <a:uFillTx/>
                <a:latin typeface="+mn-lt"/>
                <a:sym typeface="Symbol" pitchFamily="18" charset="2"/>
              </a:rPr>
              <a:t>إلى </a:t>
            </a:r>
            <a:r>
              <a:rPr kumimoji="0" lang="ar" sz="1600" b="0" i="1" u="none" strike="noStrike" kern="0" cap="none" spc="0" normalizeH="0" baseline="0" noProof="0" dirty="0">
                <a:ln>
                  <a:noFill/>
                </a:ln>
                <a:effectLst/>
                <a:uLnTx/>
                <a:uFillTx/>
                <a:latin typeface="+mn-lt"/>
              </a:rPr>
              <a:t>1500 </a:t>
            </a:r>
            <a:r>
              <a:rPr lang="ar" sz="1600" i="1" kern="0" dirty="0" err="1"/>
              <a:t>كيلو واط ساعة </a:t>
            </a:r>
            <a:r>
              <a:rPr lang="ar" sz="1600" i="1" kern="0" baseline="-25000" dirty="0" err="1"/>
              <a:t>e </a:t>
            </a:r>
            <a:r>
              <a:rPr kumimoji="0" lang="ar" sz="1600" b="0" i="1" u="none" strike="noStrike" kern="0" cap="none" spc="0" normalizeH="0" baseline="0" noProof="0" dirty="0">
                <a:ln>
                  <a:noFill/>
                </a:ln>
                <a:effectLst/>
                <a:uLnTx/>
                <a:uFillTx/>
                <a:latin typeface="+mn-lt"/>
              </a:rPr>
              <a:t>/ </a:t>
            </a:r>
            <a:r>
              <a:rPr kumimoji="0" lang="ar" sz="1600" b="0" i="1" u="none" strike="noStrike" kern="0" cap="none" spc="0" normalizeH="0" baseline="0" noProof="0" dirty="0" err="1">
                <a:ln>
                  <a:noFill/>
                </a:ln>
                <a:effectLst/>
                <a:uLnTx/>
                <a:uFillTx/>
                <a:latin typeface="+mn-lt"/>
              </a:rPr>
              <a:t>كيلو </a:t>
            </a:r>
            <a:r>
              <a:rPr kumimoji="0" lang="ar" sz="1600" b="0" i="1" u="none" strike="noStrike" kern="0" cap="none" spc="0" normalizeH="0" baseline="-25000" noProof="0" dirty="0" err="1">
                <a:ln>
                  <a:noFill/>
                </a:ln>
                <a:effectLst/>
                <a:uLnTx/>
                <a:uFillTx/>
                <a:latin typeface="+mn-lt"/>
              </a:rPr>
              <a:t>واط </a:t>
            </a:r>
            <a:r>
              <a:rPr kumimoji="0" lang="ar" sz="1600" b="0" i="1" u="none" strike="noStrike" kern="0" cap="none" spc="0" normalizeH="0" baseline="0" noProof="0" dirty="0">
                <a:ln>
                  <a:noFill/>
                </a:ln>
                <a:effectLst/>
                <a:uLnTx/>
                <a:uFillTx/>
                <a:latin typeface="+mn-lt"/>
              </a:rPr>
              <a:t>سنويًا</a:t>
            </a:r>
            <a:endParaRPr kumimoji="0" lang="el-GR" sz="1600" b="0" i="1" u="none" strike="noStrike" kern="0" cap="none" spc="0" normalizeH="0" baseline="0" noProof="0" dirty="0">
              <a:ln>
                <a:noFill/>
              </a:ln>
              <a:effectLst/>
              <a:uLnTx/>
              <a:uFillTx/>
              <a:latin typeface="+mn-lt"/>
            </a:endParaRPr>
          </a:p>
        </p:txBody>
      </p:sp>
      <p:pic>
        <p:nvPicPr>
          <p:cNvPr id="3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3272" y="3919212"/>
            <a:ext cx="621768" cy="4195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3110" y="1824924"/>
            <a:ext cx="720909" cy="6943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1125" y="3103645"/>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3A605B84-0A91-2052-E482-779DF93CDBFB}"/>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4" name="Picture 3">
            <a:extLst>
              <a:ext uri="{FF2B5EF4-FFF2-40B4-BE49-F238E27FC236}">
                <a16:creationId xmlns:a16="http://schemas.microsoft.com/office/drawing/2014/main" id="{A6058D29-1682-3714-5FD1-0C338F4BF170}"/>
              </a:ext>
            </a:extLst>
          </p:cNvPr>
          <p:cNvPicPr>
            <a:picLocks noChangeAspect="1"/>
          </p:cNvPicPr>
          <p:nvPr/>
        </p:nvPicPr>
        <p:blipFill rotWithShape="1">
          <a:blip r:embed="rId5">
            <a:extLst>
              <a:ext uri="{28A0092B-C50C-407E-A947-70E740481C1C}">
                <a14:useLocalDpi xmlns:a14="http://schemas.microsoft.com/office/drawing/2010/main" val="0"/>
              </a:ext>
            </a:extLst>
          </a:blip>
          <a:srcRect l="11410" t="13868" r="28078" b="55424"/>
          <a:stretch/>
        </p:blipFill>
        <p:spPr bwMode="auto">
          <a:xfrm>
            <a:off x="5886620" y="2576151"/>
            <a:ext cx="3257379" cy="21393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8977487"/>
      </p:ext>
    </p:extLst>
  </p:cSld>
  <p:clrMapOvr>
    <a:masterClrMapping/>
  </p:clrMapOvr>
  <p:transition advTm="1861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5484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solidFill>
                  <a:schemeClr val="tx1">
                    <a:lumMod val="50000"/>
                    <a:lumOff val="50000"/>
                  </a:schemeClr>
                </a:solidFill>
              </a:rPr>
              <a:t>خطوات حساب </a:t>
            </a:r>
            <a:r>
              <a:rPr lang="ar" sz="2200" b="1" u="sng" dirty="0">
                <a:solidFill>
                  <a:schemeClr val="tx1">
                    <a:lumMod val="50000"/>
                    <a:lumOff val="50000"/>
                  </a:schemeClr>
                </a:solidFill>
              </a:rPr>
              <a:t>المباني الجديدة (التصميم) </a:t>
            </a:r>
            <a:r>
              <a:rPr lang="ar" sz="2200" b="1" dirty="0">
                <a:solidFill>
                  <a:schemeClr val="tx1">
                    <a:lumMod val="50000"/>
                    <a:lumOff val="50000"/>
                  </a:schemeClr>
                </a:solidFill>
              </a:rPr>
              <a:t>هي كالتالي:</a:t>
            </a:r>
            <a:r>
              <a:rPr lang="ar" sz="2200" dirty="0"/>
              <a:t> </a:t>
            </a:r>
            <a:endParaRPr lang="it-IT" sz="2200" dirty="0"/>
          </a:p>
          <a:p>
            <a:pPr marL="457200" indent="-457200" algn="r" rtl="1">
              <a:buFont typeface="+mj-lt"/>
              <a:buAutoNum type="arabicPeriod"/>
            </a:pPr>
            <a:r>
              <a:rPr lang="ar" sz="2200" dirty="0"/>
              <a:t>احسب الكهرباء </a:t>
            </a:r>
            <a:r>
              <a:rPr lang="ar" sz="2200" b="1" dirty="0"/>
              <a:t>المنتجة والمستخدمة في الموقع من مصادر متجددة </a:t>
            </a:r>
            <a:r>
              <a:rPr lang="ar" sz="2200" dirty="0"/>
              <a:t>(مثل الطاقة الشمسية باستخدام الخلايا الكهروضوئية ، وطاقة الرياح باستخدام التوربينات) لتغطية الطلب </a:t>
            </a:r>
            <a:r>
              <a:rPr lang="ar" sz="2200" b="1" dirty="0"/>
              <a:t>على </a:t>
            </a:r>
            <a:r>
              <a:rPr lang="ar" sz="2200" dirty="0"/>
              <a:t>خدماتها </a:t>
            </a:r>
            <a:r>
              <a:rPr lang="ar" sz="2200" b="1" dirty="0"/>
              <a:t>الفنية </a:t>
            </a:r>
            <a:r>
              <a:rPr lang="ar" sz="2200" dirty="0"/>
              <a:t>على مدار </a:t>
            </a:r>
            <a:r>
              <a:rPr lang="ar" sz="2200" b="1" dirty="0"/>
              <a:t>عام عادي </a:t>
            </a:r>
            <a:r>
              <a:rPr lang="ar" sz="2200" dirty="0"/>
              <a:t>، وفقًا لمعايير CEN التي تدعم EPBD ، [ كيلوواط ساعة]</a:t>
            </a:r>
            <a:endParaRPr lang="en-US" sz="2200" b="1" u="sng" dirty="0"/>
          </a:p>
          <a:p>
            <a:pPr marL="457200" lvl="0" indent="-457200" algn="r" rtl="1">
              <a:buFont typeface="+mj-lt"/>
              <a:buAutoNum type="arabicPeriod"/>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14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222339" y="898335"/>
            <a:ext cx="363244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pic>
        <p:nvPicPr>
          <p:cNvPr id="1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26650" y="3608998"/>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a:xfrm>
            <a:off x="5286542" y="3574192"/>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45DE2AE-179C-48C8-E029-CC6E1E7F951C}"/>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Rectangle 3">
            <a:extLst>
              <a:ext uri="{FF2B5EF4-FFF2-40B4-BE49-F238E27FC236}">
                <a16:creationId xmlns:a16="http://schemas.microsoft.com/office/drawing/2014/main" id="{20042284-30E7-324D-5A7E-50787EED0574}"/>
              </a:ext>
            </a:extLst>
          </p:cNvPr>
          <p:cNvSpPr/>
          <p:nvPr/>
        </p:nvSpPr>
        <p:spPr>
          <a:xfrm>
            <a:off x="5146876" y="5279048"/>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المتجددة</a:t>
            </a:r>
            <a:endParaRPr lang="en-US" dirty="0">
              <a:solidFill>
                <a:schemeClr val="tx1"/>
              </a:solidFill>
            </a:endParaRPr>
          </a:p>
        </p:txBody>
      </p:sp>
      <p:sp>
        <p:nvSpPr>
          <p:cNvPr id="7" name="Rectangle 6">
            <a:extLst>
              <a:ext uri="{FF2B5EF4-FFF2-40B4-BE49-F238E27FC236}">
                <a16:creationId xmlns:a16="http://schemas.microsoft.com/office/drawing/2014/main" id="{A60F68F7-55F6-B6C8-315A-40B04F9BCA05}"/>
              </a:ext>
            </a:extLst>
          </p:cNvPr>
          <p:cNvSpPr/>
          <p:nvPr/>
        </p:nvSpPr>
        <p:spPr>
          <a:xfrm>
            <a:off x="2682903" y="5098938"/>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الشبكة الرئيسية </a:t>
            </a:r>
            <a:endParaRPr lang="en-US" dirty="0">
              <a:solidFill>
                <a:schemeClr val="tx1"/>
              </a:solidFill>
            </a:endParaRPr>
          </a:p>
        </p:txBody>
      </p:sp>
    </p:spTree>
    <p:extLst>
      <p:ext uri="{BB962C8B-B14F-4D97-AF65-F5344CB8AC3E}">
        <p14:creationId xmlns:p14="http://schemas.microsoft.com/office/powerpoint/2010/main" val="1265584956"/>
      </p:ext>
    </p:extLst>
  </p:cSld>
  <p:clrMapOvr>
    <a:masterClrMapping/>
  </p:clrMapOvr>
  <p:transition advTm="1557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2"/>
            </a:pPr>
            <a:r>
              <a:rPr lang="ar" sz="2200" dirty="0"/>
              <a:t>احسب الكهرباء السنوية التي يتم توصيلها للمبنى من </a:t>
            </a:r>
            <a:r>
              <a:rPr lang="ar" sz="2200" b="1" dirty="0"/>
              <a:t>شبكة الكهرباء الرئيسية </a:t>
            </a:r>
            <a:r>
              <a:rPr lang="ar" sz="2200" dirty="0"/>
              <a:t>، [kWh]</a:t>
            </a:r>
          </a:p>
          <a:p>
            <a:pPr marL="457200" lvl="0" indent="-457200" algn="r" rtl="1">
              <a:buFont typeface="+mj-lt"/>
              <a:buAutoNum type="arabicPeriod" startAt="2"/>
            </a:pPr>
            <a:endParaRPr lang="en-US" sz="2200" dirty="0"/>
          </a:p>
          <a:p>
            <a:pPr marL="457200" lvl="0" indent="-457200" algn="r" rtl="1">
              <a:buFont typeface="+mj-lt"/>
              <a:buAutoNum type="arabicPeriod" startAt="2"/>
            </a:pPr>
            <a:endParaRPr lang="en-US" sz="2200" dirty="0"/>
          </a:p>
          <a:p>
            <a:pPr marL="457200" lvl="0" indent="-457200" algn="r" rtl="1">
              <a:buFont typeface="+mj-lt"/>
              <a:buAutoNum type="arabicPeriod" startAt="2"/>
            </a:pPr>
            <a:endParaRPr lang="en-US" sz="2200" dirty="0"/>
          </a:p>
          <a:p>
            <a:pPr marL="457200" lvl="0" indent="-457200" algn="r" rtl="1">
              <a:buFont typeface="+mj-lt"/>
              <a:buAutoNum type="arabicPeriod" startAt="2"/>
            </a:pPr>
            <a:endParaRPr lang="en-US" sz="2200" dirty="0"/>
          </a:p>
          <a:p>
            <a:pPr marL="457200" lvl="0" indent="-457200" algn="r" rtl="1">
              <a:buFont typeface="+mj-lt"/>
              <a:buAutoNum type="arabicPeriod" startAt="2"/>
            </a:pPr>
            <a:endParaRPr lang="en-US" sz="2200" dirty="0"/>
          </a:p>
          <a:p>
            <a:pPr marL="457200" lvl="0" indent="-457200" algn="r" rtl="1">
              <a:buFont typeface="+mj-lt"/>
              <a:buAutoNum type="arabicPeriod" startAt="2"/>
            </a:pPr>
            <a:endParaRPr lang="en-US" sz="2200" dirty="0"/>
          </a:p>
          <a:p>
            <a:pPr marL="457200" indent="-457200" algn="r" rtl="1">
              <a:buFont typeface="+mj-lt"/>
              <a:buAutoNum type="arabicPeriod" startAt="2"/>
            </a:pPr>
            <a:r>
              <a:rPr lang="ar" sz="2200" dirty="0"/>
              <a:t>جمع الكهرباء الطاقة من RES والكهرباء التي يتم توصيلها إلى المبنى من شبكة الطاقة الرئيسية ، لحساب إجمالي الطاقة الكهربائية النهائية </a:t>
            </a:r>
            <a:r>
              <a:rPr lang="ar" sz="2200" b="1" dirty="0"/>
              <a:t>( RES &amp; </a:t>
            </a:r>
            <a:r>
              <a:rPr lang="ar" sz="2200" dirty="0"/>
              <a:t>التقليدية ) [ kWh ]</a:t>
            </a:r>
            <a:endParaRPr lang="en-US" sz="2200" b="1" dirty="0">
              <a:solidFill>
                <a:srgbClr val="FF0000"/>
              </a:solidFill>
            </a:endParaRPr>
          </a:p>
          <a:p>
            <a:pPr marL="457200" lvl="0" indent="-457200" algn="r" rtl="1">
              <a:buFont typeface="+mj-lt"/>
              <a:buAutoNum type="arabicPeriod" startAt="2"/>
            </a:pPr>
            <a:r>
              <a:rPr lang="ar" sz="2200" dirty="0"/>
              <a:t> </a:t>
            </a:r>
            <a:endParaRPr lang="en-US" sz="2200" b="1" dirty="0">
              <a:solidFill>
                <a:srgbClr val="FF0000"/>
              </a:solidFill>
            </a:endParaRPr>
          </a:p>
          <a:p>
            <a:pPr marL="457200" lvl="0" indent="-457200" algn="r" rtl="1">
              <a:buFont typeface="+mj-lt"/>
              <a:buAutoNum type="arabicPeriod" startAt="2"/>
            </a:pPr>
            <a:endParaRPr lang="en-US" sz="2200" b="1" dirty="0">
              <a:solidFill>
                <a:srgbClr val="FF0000"/>
              </a:solidFill>
            </a:endParaRPr>
          </a:p>
          <a:p>
            <a:pPr marL="457200" lvl="0" indent="-457200" algn="r" rtl="1">
              <a:spcBef>
                <a:spcPts val="1800"/>
              </a:spcBef>
              <a:buFont typeface="+mj-lt"/>
              <a:buAutoNum type="arabicPeriod" startAt="2"/>
            </a:pP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66700"/>
          </a:xfrm>
        </p:spPr>
        <p:txBody>
          <a:bodyPr/>
          <a:lstStyle/>
          <a:p>
            <a:fld id="{243FB592-B9A9-49AA-A86F-4031F7B97808}" type="slidenum">
              <a:rPr lang="en-US" smtClean="0"/>
              <a:pPr/>
              <a:t>15</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784755" y="971496"/>
            <a:ext cx="3817639"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pic>
        <p:nvPicPr>
          <p:cNvPr id="1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grpSp>
        <p:nvGrpSpPr>
          <p:cNvPr id="3" name="Group 2"/>
          <p:cNvGrpSpPr/>
          <p:nvPr/>
        </p:nvGrpSpPr>
        <p:grpSpPr>
          <a:xfrm>
            <a:off x="1661745" y="2128748"/>
            <a:ext cx="4133850" cy="1704856"/>
            <a:chOff x="2357709" y="2614166"/>
            <a:chExt cx="4133850" cy="1704856"/>
          </a:xfrm>
        </p:grpSpPr>
        <p:pic>
          <p:nvPicPr>
            <p:cNvPr id="2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57709" y="2648972"/>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ounded Rectangle 22"/>
            <p:cNvSpPr/>
            <p:nvPr/>
          </p:nvSpPr>
          <p:spPr>
            <a:xfrm>
              <a:off x="2624035" y="2614166"/>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5868124" y="3377417"/>
            <a:ext cx="3230851" cy="369332"/>
          </a:xfrm>
          <a:prstGeom prst="rect">
            <a:avLst/>
          </a:prstGeom>
        </p:spPr>
        <p:txBody>
          <a:bodyPr wrap="square">
            <a:spAutoFit/>
          </a:bodyPr>
          <a:lstStyle/>
          <a:p>
            <a:pPr marL="457200" lvl="0" indent="-457200" algn="r" rtl="1">
              <a:buFont typeface="Wingdings" panose="05000000000000000000" pitchFamily="2" charset="2"/>
              <a:buChar char="Ø"/>
            </a:pPr>
            <a:r>
              <a:rPr lang="ar" dirty="0"/>
              <a:t>انظر أيضًا </a:t>
            </a:r>
            <a:r>
              <a:rPr lang="ar" b="1" dirty="0"/>
              <a:t>ب 1.3 لمرحلة التصميم</a:t>
            </a:r>
            <a:endParaRPr lang="en-US" b="1" dirty="0">
              <a:solidFill>
                <a:srgbClr val="FF0000"/>
              </a:solidFill>
            </a:endParaRPr>
          </a:p>
        </p:txBody>
      </p:sp>
      <p:sp>
        <p:nvSpPr>
          <p:cNvPr id="7" name="Rectangle 6">
            <a:extLst>
              <a:ext uri="{FF2B5EF4-FFF2-40B4-BE49-F238E27FC236}">
                <a16:creationId xmlns:a16="http://schemas.microsoft.com/office/drawing/2014/main" id="{F08B8308-34CA-5AD5-FB93-41B37E3C8500}"/>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a:extLst>
              <a:ext uri="{FF2B5EF4-FFF2-40B4-BE49-F238E27FC236}">
                <a16:creationId xmlns:a16="http://schemas.microsoft.com/office/drawing/2014/main" id="{5609D7E2-4E78-C328-B933-AE6BDBDA0FC6}"/>
              </a:ext>
            </a:extLst>
          </p:cNvPr>
          <p:cNvSpPr/>
          <p:nvPr/>
        </p:nvSpPr>
        <p:spPr>
          <a:xfrm>
            <a:off x="4306476" y="3746749"/>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المتجددة</a:t>
            </a:r>
            <a:endParaRPr lang="en-US" dirty="0">
              <a:solidFill>
                <a:schemeClr val="tx1"/>
              </a:solidFill>
            </a:endParaRPr>
          </a:p>
        </p:txBody>
      </p:sp>
      <p:sp>
        <p:nvSpPr>
          <p:cNvPr id="10" name="Rectangle 9">
            <a:extLst>
              <a:ext uri="{FF2B5EF4-FFF2-40B4-BE49-F238E27FC236}">
                <a16:creationId xmlns:a16="http://schemas.microsoft.com/office/drawing/2014/main" id="{2648433B-6AE7-1F39-15C9-BEF72557E345}"/>
              </a:ext>
            </a:extLst>
          </p:cNvPr>
          <p:cNvSpPr/>
          <p:nvPr/>
        </p:nvSpPr>
        <p:spPr>
          <a:xfrm>
            <a:off x="1681607" y="3899672"/>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الشبكة الرئيسية </a:t>
            </a:r>
            <a:endParaRPr lang="en-US" dirty="0">
              <a:solidFill>
                <a:schemeClr val="tx1"/>
              </a:solidFill>
            </a:endParaRPr>
          </a:p>
        </p:txBody>
      </p:sp>
    </p:spTree>
    <p:extLst>
      <p:ext uri="{BB962C8B-B14F-4D97-AF65-F5344CB8AC3E}">
        <p14:creationId xmlns:p14="http://schemas.microsoft.com/office/powerpoint/2010/main" val="3777554643"/>
      </p:ext>
    </p:extLst>
  </p:cSld>
  <p:clrMapOvr>
    <a:masterClrMapping/>
  </p:clrMapOvr>
  <p:transition advTm="755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2151591" y="4658993"/>
            <a:ext cx="2252540" cy="108858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dirty="0">
                <a:effectLst>
                  <a:outerShdw blurRad="38100" dist="38100" dir="2700000" algn="tl">
                    <a:srgbClr val="000000">
                      <a:alpha val="43137"/>
                    </a:srgbClr>
                  </a:outerShdw>
                </a:effectLst>
              </a:rPr>
              <a:t>إجمالي الطاقة الكهربائية ( </a:t>
            </a:r>
            <a:r>
              <a:rPr lang="ar" sz="2400" b="1" dirty="0" err="1">
                <a:effectLst>
                  <a:outerShdw blurRad="38100" dist="38100" dir="2700000" algn="tl">
                    <a:srgbClr val="000000">
                      <a:alpha val="43137"/>
                    </a:srgbClr>
                  </a:outerShdw>
                </a:effectLst>
              </a:rPr>
              <a:t>kWh </a:t>
            </a:r>
            <a:r>
              <a:rPr lang="ar" sz="2400" b="1" baseline="-25000" dirty="0" err="1">
                <a:effectLst>
                  <a:outerShdw blurRad="38100" dist="38100" dir="2700000" algn="tl">
                    <a:srgbClr val="000000">
                      <a:alpha val="43137"/>
                    </a:srgbClr>
                  </a:outerShdw>
                </a:effectLst>
              </a:rPr>
              <a:t>e، T </a:t>
            </a:r>
            <a:r>
              <a:rPr lang="ar" sz="2400" b="1" dirty="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41" name="Rounded Rectangle 40"/>
          <p:cNvSpPr/>
          <p:nvPr/>
        </p:nvSpPr>
        <p:spPr>
          <a:xfrm>
            <a:off x="2077090" y="2848802"/>
            <a:ext cx="2327041" cy="108858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dirty="0">
                <a:effectLst>
                  <a:outerShdw blurRad="38100" dist="38100" dir="2700000" algn="tl">
                    <a:srgbClr val="000000">
                      <a:alpha val="43137"/>
                    </a:srgbClr>
                  </a:outerShdw>
                </a:effectLst>
              </a:rPr>
              <a:t>الكهرباء من RES ( </a:t>
            </a:r>
            <a:r>
              <a:rPr lang="ar" sz="2400" b="1" dirty="0" err="1">
                <a:effectLst>
                  <a:outerShdw blurRad="38100" dist="38100" dir="2700000" algn="tl">
                    <a:srgbClr val="000000">
                      <a:alpha val="43137"/>
                    </a:srgbClr>
                  </a:outerShdw>
                </a:effectLst>
              </a:rPr>
              <a:t>kWh </a:t>
            </a:r>
            <a:r>
              <a:rPr lang="ar" sz="2400" b="1" baseline="-25000" dirty="0" err="1">
                <a:effectLst>
                  <a:outerShdw blurRad="38100" dist="38100" dir="2700000" algn="tl">
                    <a:srgbClr val="000000">
                      <a:alpha val="43137"/>
                    </a:srgbClr>
                  </a:outerShdw>
                </a:effectLst>
              </a:rPr>
              <a:t>e، RES </a:t>
            </a:r>
            <a:r>
              <a:rPr lang="ar" sz="2400" b="1" dirty="0">
                <a:effectLst>
                  <a:outerShdw blurRad="38100" dist="38100" dir="2700000" algn="tl">
                    <a:srgbClr val="000000">
                      <a:alpha val="43137"/>
                    </a:srgbClr>
                  </a:outerShdw>
                </a:effectLst>
              </a:rPr>
              <a:t>)</a:t>
            </a: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95916" y="3283030"/>
            <a:ext cx="2612914" cy="152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16</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356451" y="778718"/>
            <a:ext cx="345882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التصميم</a:t>
            </a:r>
            <a:endParaRPr lang="it-IT" dirty="0"/>
          </a:p>
        </p:txBody>
      </p:sp>
      <p:pic>
        <p:nvPicPr>
          <p:cNvPr id="1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5 -</a:t>
            </a:r>
            <a:r>
              <a:rPr lang="ar" sz="2800" dirty="0">
                <a:solidFill>
                  <a:prstClr val="black">
                    <a:lumMod val="50000"/>
                    <a:lumOff val="50000"/>
                  </a:prstClr>
                </a:solidFill>
              </a:rPr>
              <a:t>الطاقة من المصادر المتجددة في إجمالي استهلاك الطاقة الكهربائية</a:t>
            </a:r>
            <a:endParaRPr lang="it-IT" sz="2800" dirty="0"/>
          </a:p>
        </p:txBody>
      </p:sp>
      <p:sp>
        <p:nvSpPr>
          <p:cNvPr id="31" name="Rectangle 30"/>
          <p:cNvSpPr/>
          <p:nvPr/>
        </p:nvSpPr>
        <p:spPr>
          <a:xfrm>
            <a:off x="5077695" y="373566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33" name="Rectangle 32"/>
          <p:cNvSpPr/>
          <p:nvPr/>
        </p:nvSpPr>
        <p:spPr>
          <a:xfrm>
            <a:off x="2164254" y="3471405"/>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ight Brace 37"/>
          <p:cNvSpPr/>
          <p:nvPr/>
        </p:nvSpPr>
        <p:spPr>
          <a:xfrm>
            <a:off x="4323266" y="272884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Rectangle 1"/>
          <p:cNvSpPr/>
          <p:nvPr/>
        </p:nvSpPr>
        <p:spPr>
          <a:xfrm>
            <a:off x="244800" y="1537200"/>
            <a:ext cx="8399470" cy="769441"/>
          </a:xfrm>
          <a:prstGeom prst="rect">
            <a:avLst/>
          </a:prstGeom>
        </p:spPr>
        <p:txBody>
          <a:bodyPr wrap="square">
            <a:spAutoFit/>
          </a:bodyPr>
          <a:lstStyle/>
          <a:p>
            <a:pPr marL="457200" lvl="0" indent="-457200" algn="r" rtl="1">
              <a:spcBef>
                <a:spcPts val="1800"/>
              </a:spcBef>
              <a:buFont typeface="+mj-lt"/>
              <a:buAutoNum type="arabicPeriod" startAt="4"/>
            </a:pPr>
            <a:r>
              <a:rPr lang="ar" sz="2200" dirty="0"/>
              <a:t>احسب </a:t>
            </a:r>
            <a:r>
              <a:rPr lang="ar" sz="2200" b="1" dirty="0"/>
              <a:t>النسبة المئوية </a:t>
            </a:r>
            <a:r>
              <a:rPr lang="ar" sz="2200" dirty="0"/>
              <a:t>لكمية </a:t>
            </a:r>
            <a:r>
              <a:rPr lang="ar" sz="2200" b="1" dirty="0"/>
              <a:t>الكهرباء المنتجة من مصادر متجددة </a:t>
            </a:r>
            <a:r>
              <a:rPr lang="ar" sz="2200" dirty="0"/>
              <a:t>إلى </a:t>
            </a:r>
            <a:r>
              <a:rPr lang="ar" sz="2200" b="1" dirty="0"/>
              <a:t>إجمالي الطاقة الكهربائية النهائية </a:t>
            </a:r>
            <a:r>
              <a:rPr lang="ar" sz="2200" dirty="0"/>
              <a:t>(RES &amp; التقليدية ) ، [٪]</a:t>
            </a:r>
            <a:endParaRPr lang="en-US" sz="2200" dirty="0"/>
          </a:p>
        </p:txBody>
      </p:sp>
      <p:sp>
        <p:nvSpPr>
          <p:cNvPr id="4" name="Rectangle 3">
            <a:extLst>
              <a:ext uri="{FF2B5EF4-FFF2-40B4-BE49-F238E27FC236}">
                <a16:creationId xmlns:a16="http://schemas.microsoft.com/office/drawing/2014/main" id="{DF059DB2-B2AA-29A2-3B66-453AE69BD550}"/>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36103771"/>
      </p:ext>
    </p:extLst>
  </p:cSld>
  <p:clrMapOvr>
    <a:masterClrMapping/>
  </p:clrMapOvr>
  <p:transition advTm="1136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222339" y="857630"/>
            <a:ext cx="406070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sz="2200" b="1" dirty="0">
                <a:solidFill>
                  <a:schemeClr val="tx1">
                    <a:lumMod val="50000"/>
                    <a:lumOff val="50000"/>
                  </a:schemeClr>
                </a:solidFill>
              </a:rPr>
              <a:t>خطوات الحساب </a:t>
            </a:r>
            <a:r>
              <a:rPr lang="ar" sz="2000" b="1" u="sng" dirty="0">
                <a:solidFill>
                  <a:schemeClr val="tx1">
                    <a:lumMod val="50000"/>
                    <a:lumOff val="50000"/>
                  </a:schemeClr>
                </a:solidFill>
              </a:rPr>
              <a:t>للمباني القائمة </a:t>
            </a:r>
            <a:r>
              <a:rPr lang="ar" sz="2200" b="1" dirty="0">
                <a:solidFill>
                  <a:schemeClr val="tx1">
                    <a:lumMod val="50000"/>
                    <a:lumOff val="50000"/>
                  </a:schemeClr>
                </a:solidFill>
              </a:rPr>
              <a:t>هي كما يلي:</a:t>
            </a:r>
            <a:r>
              <a:rPr lang="ar" sz="2200" dirty="0"/>
              <a:t> </a:t>
            </a:r>
            <a:endParaRPr lang="it-IT" sz="2200" dirty="0"/>
          </a:p>
          <a:p>
            <a:pPr marL="457200" lvl="0" indent="-457200" algn="r" rtl="1">
              <a:spcBef>
                <a:spcPts val="0"/>
              </a:spcBef>
              <a:buFont typeface="+mj-lt"/>
              <a:buAutoNum type="arabicPeriod"/>
            </a:pPr>
            <a:r>
              <a:rPr lang="ar" sz="2200" dirty="0"/>
              <a:t>احسب الكهرباء </a:t>
            </a:r>
            <a:r>
              <a:rPr lang="ar" sz="2200" b="1" dirty="0"/>
              <a:t>المنتجة والمستخدمة في الموقع من مصادر متجددة </a:t>
            </a:r>
            <a:r>
              <a:rPr lang="ar" sz="2200" dirty="0"/>
              <a:t>(مثل الطاقة الشمسية باستخدام الطاقة الكهروضوئية ، وطاقة الرياح باستخدام التوربينات) لتغطية الطلب على خدماتها الفنية ، باستخدام متوسط </a:t>
            </a:r>
            <a:r>
              <a:rPr lang="ar" sz="2200" b="1" dirty="0"/>
              <a:t>3 سنوات </a:t>
            </a:r>
            <a:r>
              <a:rPr lang="ar" sz="2200" dirty="0"/>
              <a:t>، من البيانات أو </a:t>
            </a:r>
            <a:r>
              <a:rPr lang="ar" sz="2200" b="1" dirty="0"/>
              <a:t>الحسابات المراقبة ، </a:t>
            </a:r>
            <a:r>
              <a:rPr lang="ar" sz="2200" dirty="0"/>
              <a:t>[kWh]</a:t>
            </a:r>
            <a:endParaRPr lang="en-US" sz="2200" dirty="0">
              <a:solidFill>
                <a:srgbClr val="FF0000"/>
              </a:solidFill>
            </a:endParaRPr>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pic>
        <p:nvPicPr>
          <p:cNvPr id="17"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26650" y="3608998"/>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ounded Rectangle 17"/>
          <p:cNvSpPr/>
          <p:nvPr/>
        </p:nvSpPr>
        <p:spPr>
          <a:xfrm>
            <a:off x="5286542" y="3574192"/>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AEB74A3-716E-2E5C-41BD-6B073FAC447D}"/>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Rectangle 3">
            <a:extLst>
              <a:ext uri="{FF2B5EF4-FFF2-40B4-BE49-F238E27FC236}">
                <a16:creationId xmlns:a16="http://schemas.microsoft.com/office/drawing/2014/main" id="{863B4BD8-85ED-750C-5473-82174F6200A9}"/>
              </a:ext>
            </a:extLst>
          </p:cNvPr>
          <p:cNvSpPr/>
          <p:nvPr/>
        </p:nvSpPr>
        <p:spPr>
          <a:xfrm>
            <a:off x="5167403" y="5337786"/>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المتجددة</a:t>
            </a:r>
            <a:endParaRPr lang="en-US" dirty="0">
              <a:solidFill>
                <a:schemeClr val="tx1"/>
              </a:solidFill>
            </a:endParaRPr>
          </a:p>
        </p:txBody>
      </p:sp>
      <p:sp>
        <p:nvSpPr>
          <p:cNvPr id="8" name="Rectangle 7">
            <a:extLst>
              <a:ext uri="{FF2B5EF4-FFF2-40B4-BE49-F238E27FC236}">
                <a16:creationId xmlns:a16="http://schemas.microsoft.com/office/drawing/2014/main" id="{3F209680-2E4D-5518-1C69-74F059663D86}"/>
              </a:ext>
            </a:extLst>
          </p:cNvPr>
          <p:cNvSpPr/>
          <p:nvPr/>
        </p:nvSpPr>
        <p:spPr>
          <a:xfrm>
            <a:off x="2708476" y="5203429"/>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الشبكة الرئيسية </a:t>
            </a:r>
            <a:endParaRPr lang="en-US" dirty="0">
              <a:solidFill>
                <a:schemeClr val="tx1"/>
              </a:solidFill>
            </a:endParaRPr>
          </a:p>
        </p:txBody>
      </p:sp>
    </p:spTree>
    <p:extLst>
      <p:ext uri="{BB962C8B-B14F-4D97-AF65-F5344CB8AC3E}">
        <p14:creationId xmlns:p14="http://schemas.microsoft.com/office/powerpoint/2010/main" val="3025710114"/>
      </p:ext>
    </p:extLst>
  </p:cSld>
  <p:clrMapOvr>
    <a:masterClrMapping/>
  </p:clrMapOvr>
  <p:transition advTm="165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4320"/>
          </a:xfrm>
        </p:spPr>
        <p:txBody>
          <a:bodyPr/>
          <a:lstStyle/>
          <a:p>
            <a:fld id="{243FB592-B9A9-49AA-A86F-4031F7B97808}" type="slidenum">
              <a:rPr lang="en-US" smtClean="0"/>
              <a:pPr/>
              <a:t>18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505075" y="808052"/>
            <a:ext cx="3817639"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طريقة التقييم - مرحلة الإشراف</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110359" y="1535425"/>
            <a:ext cx="903364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2"/>
            </a:pPr>
            <a:r>
              <a:rPr lang="ar" sz="2200" dirty="0"/>
              <a:t>قياس الكهرباء السنوية التي يتم توصيلها للمبنى من </a:t>
            </a:r>
            <a:r>
              <a:rPr lang="ar" sz="2200" b="1" dirty="0"/>
              <a:t>شبكة الكهرباء الرئيسية </a:t>
            </a:r>
            <a:r>
              <a:rPr lang="ar" sz="2200" dirty="0"/>
              <a:t>، [kWh]</a:t>
            </a: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indent="-457200" algn="r" rtl="1">
              <a:buFont typeface="+mj-lt"/>
              <a:buAutoNum type="arabicPeriod" startAt="2"/>
            </a:pPr>
            <a:r>
              <a:rPr lang="ar" sz="2200" dirty="0"/>
              <a:t>اجمع الطاقة الكهربائية من RES والكهرباء التي يتم توصيلها إلى المبنى من شبكة الطاقة الرئيسية لحساب إجمالي </a:t>
            </a:r>
            <a:r>
              <a:rPr lang="ar" sz="2200" b="1" dirty="0"/>
              <a:t>الطاقة الكهربائية النهائية </a:t>
            </a:r>
            <a:r>
              <a:rPr lang="ar" sz="2200" dirty="0"/>
              <a:t>(RES &amp; التقليدية) [kWh]</a:t>
            </a: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a:p>
            <a:pPr marL="457200" lvl="0" indent="-457200" algn="r" rtl="1">
              <a:buFont typeface="+mj-lt"/>
              <a:buAutoNum type="arabicPeriod" startAt="2"/>
            </a:pPr>
            <a:endParaRPr lang="en-US" sz="2200" dirty="0">
              <a:solidFill>
                <a:srgbClr val="00B0F0"/>
              </a:solidFill>
            </a:endParaRPr>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grpSp>
        <p:nvGrpSpPr>
          <p:cNvPr id="2" name="Group 1"/>
          <p:cNvGrpSpPr/>
          <p:nvPr/>
        </p:nvGrpSpPr>
        <p:grpSpPr>
          <a:xfrm>
            <a:off x="2297655" y="2175976"/>
            <a:ext cx="4133850" cy="1704856"/>
            <a:chOff x="2403429" y="3055924"/>
            <a:chExt cx="4133850" cy="1704856"/>
          </a:xfrm>
        </p:grpSpPr>
        <p:pic>
          <p:nvPicPr>
            <p:cNvPr id="1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03429" y="3090730"/>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2669755" y="3055924"/>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6348475" y="3324055"/>
            <a:ext cx="2750500" cy="646331"/>
          </a:xfrm>
          <a:prstGeom prst="rect">
            <a:avLst/>
          </a:prstGeom>
        </p:spPr>
        <p:txBody>
          <a:bodyPr wrap="square">
            <a:spAutoFit/>
          </a:bodyPr>
          <a:lstStyle/>
          <a:p>
            <a:pPr marL="457200" lvl="0" indent="-457200" algn="r" rtl="1">
              <a:buFont typeface="Wingdings" panose="05000000000000000000" pitchFamily="2" charset="2"/>
              <a:buChar char="Ø"/>
            </a:pPr>
            <a:r>
              <a:rPr lang="ar" dirty="0"/>
              <a:t>انظر أيضًا </a:t>
            </a:r>
            <a:r>
              <a:rPr lang="ar" b="1" dirty="0"/>
              <a:t>ب 1.3 لمرحلة التصميم</a:t>
            </a:r>
            <a:endParaRPr lang="en-US" b="1" dirty="0">
              <a:solidFill>
                <a:srgbClr val="FF0000"/>
              </a:solidFill>
            </a:endParaRPr>
          </a:p>
        </p:txBody>
      </p:sp>
      <p:sp>
        <p:nvSpPr>
          <p:cNvPr id="4" name="Rectangle 3">
            <a:extLst>
              <a:ext uri="{FF2B5EF4-FFF2-40B4-BE49-F238E27FC236}">
                <a16:creationId xmlns:a16="http://schemas.microsoft.com/office/drawing/2014/main" id="{7E831EEE-26D5-02DA-97DC-9D5D9F53564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a:extLst>
              <a:ext uri="{FF2B5EF4-FFF2-40B4-BE49-F238E27FC236}">
                <a16:creationId xmlns:a16="http://schemas.microsoft.com/office/drawing/2014/main" id="{773288AA-EC28-F6CA-3F56-FA5294F6216A}"/>
              </a:ext>
            </a:extLst>
          </p:cNvPr>
          <p:cNvSpPr/>
          <p:nvPr/>
        </p:nvSpPr>
        <p:spPr>
          <a:xfrm>
            <a:off x="2297655" y="3880832"/>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الشبكة الرئيسية </a:t>
            </a:r>
            <a:endParaRPr lang="en-US" dirty="0">
              <a:solidFill>
                <a:schemeClr val="tx1"/>
              </a:solidFill>
            </a:endParaRPr>
          </a:p>
        </p:txBody>
      </p:sp>
      <p:sp>
        <p:nvSpPr>
          <p:cNvPr id="12" name="Rectangle 11">
            <a:extLst>
              <a:ext uri="{FF2B5EF4-FFF2-40B4-BE49-F238E27FC236}">
                <a16:creationId xmlns:a16="http://schemas.microsoft.com/office/drawing/2014/main" id="{773F1766-5B20-6698-9F56-8E27A45E354B}"/>
              </a:ext>
            </a:extLst>
          </p:cNvPr>
          <p:cNvSpPr/>
          <p:nvPr/>
        </p:nvSpPr>
        <p:spPr>
          <a:xfrm>
            <a:off x="4868731" y="3773633"/>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المتجددة</a:t>
            </a:r>
            <a:endParaRPr lang="en-US" dirty="0">
              <a:solidFill>
                <a:schemeClr val="tx1"/>
              </a:solidFill>
            </a:endParaRPr>
          </a:p>
        </p:txBody>
      </p:sp>
    </p:spTree>
    <p:extLst>
      <p:ext uri="{BB962C8B-B14F-4D97-AF65-F5344CB8AC3E}">
        <p14:creationId xmlns:p14="http://schemas.microsoft.com/office/powerpoint/2010/main" val="915049836"/>
      </p:ext>
    </p:extLst>
  </p:cSld>
  <p:clrMapOvr>
    <a:masterClrMapping/>
  </p:clrMapOvr>
  <p:transition advTm="1292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2151591" y="4658993"/>
            <a:ext cx="2252540" cy="1088585"/>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dirty="0">
                <a:effectLst>
                  <a:outerShdw blurRad="38100" dist="38100" dir="2700000" algn="tl">
                    <a:srgbClr val="000000">
                      <a:alpha val="43137"/>
                    </a:srgbClr>
                  </a:outerShdw>
                </a:effectLst>
              </a:rPr>
              <a:t>إجمالي الطاقة الكهربائية ( </a:t>
            </a:r>
            <a:r>
              <a:rPr lang="ar" sz="2400" b="1" dirty="0" err="1">
                <a:effectLst>
                  <a:outerShdw blurRad="38100" dist="38100" dir="2700000" algn="tl">
                    <a:srgbClr val="000000">
                      <a:alpha val="43137"/>
                    </a:srgbClr>
                  </a:outerShdw>
                </a:effectLst>
              </a:rPr>
              <a:t>kWh </a:t>
            </a:r>
            <a:r>
              <a:rPr lang="ar" sz="2400" b="1" baseline="-25000" dirty="0" err="1">
                <a:effectLst>
                  <a:outerShdw blurRad="38100" dist="38100" dir="2700000" algn="tl">
                    <a:srgbClr val="000000">
                      <a:alpha val="43137"/>
                    </a:srgbClr>
                  </a:outerShdw>
                </a:effectLst>
              </a:rPr>
              <a:t>e، T </a:t>
            </a:r>
            <a:r>
              <a:rPr lang="ar" sz="2400" b="1" dirty="0">
                <a:effectLst>
                  <a:outerShdw blurRad="38100" dist="38100" dir="2700000" algn="tl">
                    <a:srgbClr val="000000">
                      <a:alpha val="43137"/>
                    </a:srgbClr>
                  </a:outerShdw>
                </a:effectLst>
              </a:rPr>
              <a:t>)</a:t>
            </a:r>
            <a:endParaRPr lang="en-US" sz="2400" b="1" dirty="0">
              <a:effectLst>
                <a:outerShdw blurRad="38100" dist="38100" dir="2700000" algn="tl">
                  <a:srgbClr val="000000">
                    <a:alpha val="43137"/>
                  </a:srgbClr>
                </a:outerShdw>
              </a:effectLst>
            </a:endParaRPr>
          </a:p>
        </p:txBody>
      </p:sp>
      <p:sp>
        <p:nvSpPr>
          <p:cNvPr id="41" name="Rounded Rectangle 40"/>
          <p:cNvSpPr/>
          <p:nvPr/>
        </p:nvSpPr>
        <p:spPr>
          <a:xfrm>
            <a:off x="2077090" y="2848802"/>
            <a:ext cx="2327041" cy="108858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dirty="0">
                <a:effectLst>
                  <a:outerShdw blurRad="38100" dist="38100" dir="2700000" algn="tl">
                    <a:srgbClr val="000000">
                      <a:alpha val="43137"/>
                    </a:srgbClr>
                  </a:outerShdw>
                </a:effectLst>
              </a:rPr>
              <a:t>الكهرباء من RES ( </a:t>
            </a:r>
            <a:r>
              <a:rPr lang="ar" sz="2400" b="1" dirty="0" err="1">
                <a:effectLst>
                  <a:outerShdw blurRad="38100" dist="38100" dir="2700000" algn="tl">
                    <a:srgbClr val="000000">
                      <a:alpha val="43137"/>
                    </a:srgbClr>
                  </a:outerShdw>
                </a:effectLst>
              </a:rPr>
              <a:t>kWh </a:t>
            </a:r>
            <a:r>
              <a:rPr lang="ar" sz="2400" b="1" baseline="-25000" dirty="0" err="1">
                <a:effectLst>
                  <a:outerShdw blurRad="38100" dist="38100" dir="2700000" algn="tl">
                    <a:srgbClr val="000000">
                      <a:alpha val="43137"/>
                    </a:srgbClr>
                  </a:outerShdw>
                </a:effectLst>
              </a:rPr>
              <a:t>e، RES </a:t>
            </a:r>
            <a:r>
              <a:rPr lang="ar" sz="2400" b="1" dirty="0">
                <a:effectLst>
                  <a:outerShdw blurRad="38100" dist="38100" dir="2700000" algn="tl">
                    <a:srgbClr val="000000">
                      <a:alpha val="43137"/>
                    </a:srgbClr>
                  </a:outerShdw>
                </a:effectLst>
              </a:rPr>
              <a:t>)</a:t>
            </a: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95916" y="3283030"/>
            <a:ext cx="2612914" cy="152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62890"/>
          </a:xfrm>
        </p:spPr>
        <p:txBody>
          <a:bodyPr/>
          <a:lstStyle/>
          <a:p>
            <a:fld id="{243FB592-B9A9-49AA-A86F-4031F7B97808}" type="slidenum">
              <a:rPr lang="en-US" smtClean="0"/>
              <a:pPr/>
              <a:t>19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518618" y="875294"/>
            <a:ext cx="3609295" cy="529777"/>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الإ</a:t>
            </a:r>
            <a:r>
              <a:rPr lang="ar-JO" b="1" u="sng" dirty="0" err="1">
                <a:latin typeface="Calibri" panose="020F0502020204030204" pitchFamily="34" charset="0"/>
                <a:cs typeface="Calibri" panose="020F0502020204030204" pitchFamily="34" charset="0"/>
              </a:rPr>
              <a:t>ستخدام</a:t>
            </a:r>
            <a:endParaRPr lang="it-IT" dirty="0"/>
          </a:p>
        </p:txBody>
      </p:sp>
      <p:pic>
        <p:nvPicPr>
          <p:cNvPr id="1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31" name="Rectangle 30"/>
          <p:cNvSpPr/>
          <p:nvPr/>
        </p:nvSpPr>
        <p:spPr>
          <a:xfrm>
            <a:off x="5077695" y="373566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33" name="Rectangle 32"/>
          <p:cNvSpPr/>
          <p:nvPr/>
        </p:nvSpPr>
        <p:spPr>
          <a:xfrm>
            <a:off x="2164254" y="3471405"/>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ight Brace 37"/>
          <p:cNvSpPr/>
          <p:nvPr/>
        </p:nvSpPr>
        <p:spPr>
          <a:xfrm>
            <a:off x="4323266" y="272884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Rectangle 1"/>
          <p:cNvSpPr/>
          <p:nvPr/>
        </p:nvSpPr>
        <p:spPr>
          <a:xfrm>
            <a:off x="244800" y="1537200"/>
            <a:ext cx="8442000" cy="769441"/>
          </a:xfrm>
          <a:prstGeom prst="rect">
            <a:avLst/>
          </a:prstGeom>
        </p:spPr>
        <p:txBody>
          <a:bodyPr wrap="square">
            <a:spAutoFit/>
          </a:bodyPr>
          <a:lstStyle/>
          <a:p>
            <a:pPr marL="457200" lvl="0" indent="-457200" algn="r" rtl="1">
              <a:spcBef>
                <a:spcPts val="1800"/>
              </a:spcBef>
              <a:buFont typeface="+mj-lt"/>
              <a:buAutoNum type="arabicPeriod" startAt="4"/>
            </a:pPr>
            <a:r>
              <a:rPr lang="ar" sz="2200" dirty="0"/>
              <a:t>احسب </a:t>
            </a:r>
            <a:r>
              <a:rPr lang="ar" sz="2200" b="1" dirty="0"/>
              <a:t>النسبة المئوية </a:t>
            </a:r>
            <a:r>
              <a:rPr lang="ar" sz="2200" dirty="0"/>
              <a:t>لكمية الكهرباء </a:t>
            </a:r>
            <a:r>
              <a:rPr lang="ar" sz="2200" b="1" dirty="0"/>
              <a:t>المنتجة من مصادر متجددة </a:t>
            </a:r>
            <a:r>
              <a:rPr lang="ar" sz="2200" dirty="0"/>
              <a:t>إلى </a:t>
            </a:r>
            <a:r>
              <a:rPr lang="ar" sz="2200" b="1" dirty="0"/>
              <a:t>إجمالي الطاقة الكهربائية النهائية </a:t>
            </a:r>
            <a:r>
              <a:rPr lang="ar" sz="2200" dirty="0"/>
              <a:t>(RES &amp; التقليدية) ، [٪ </a:t>
            </a:r>
            <a:endParaRPr lang="en-US" sz="2200" dirty="0"/>
          </a:p>
        </p:txBody>
      </p:sp>
      <p:sp>
        <p:nvSpPr>
          <p:cNvPr id="4" name="Rectangle 3">
            <a:extLst>
              <a:ext uri="{FF2B5EF4-FFF2-40B4-BE49-F238E27FC236}">
                <a16:creationId xmlns:a16="http://schemas.microsoft.com/office/drawing/2014/main" id="{9DACC4EB-93DC-5618-9548-3B4DC2FD4633}"/>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715820528"/>
      </p:ext>
    </p:extLst>
  </p:cSld>
  <p:clrMapOvr>
    <a:masterClrMapping/>
  </p:clrMapOvr>
  <p:transition advTm="1136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0987" y="3603155"/>
            <a:ext cx="3854757" cy="1473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218201950"/>
              </p:ext>
            </p:extLst>
          </p:nvPr>
        </p:nvGraphicFramePr>
        <p:xfrm>
          <a:off x="487326" y="1504863"/>
          <a:ext cx="8169348" cy="176784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ب.1.5</a:t>
                      </a:r>
                      <a:r>
                        <a:rPr lang="ar" sz="2800" dirty="0"/>
                        <a:t> - الطاقة من المصادر المتجددة في إجمالي استهلاك الطاقة الكهربائية</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sz="2000" dirty="0"/>
                        <a:t>استهلاك الطاقة والموارد</a:t>
                      </a:r>
                    </a:p>
                  </a:txBody>
                  <a:tcPr/>
                </a:tc>
                <a:tc>
                  <a:txBody>
                    <a:bodyPr/>
                    <a:lstStyle/>
                    <a:p>
                      <a:pPr algn="ctr" rtl="1"/>
                      <a:r>
                        <a:rPr lang="ar" sz="2000" dirty="0"/>
                        <a:t>ب </a:t>
                      </a:r>
                      <a:r>
                        <a:rPr lang="ar-JO" sz="2000" dirty="0"/>
                        <a:t>.</a:t>
                      </a:r>
                      <a:r>
                        <a:rPr lang="ar" sz="2000" dirty="0"/>
                        <a:t>1 الطاقة</a:t>
                      </a:r>
                      <a:endParaRPr lang="en-US" sz="2000" dirty="0"/>
                    </a:p>
                  </a:txBody>
                  <a:tcPr/>
                </a:tc>
                <a:extLst>
                  <a:ext uri="{0D108BD9-81ED-4DB2-BD59-A6C34878D82A}">
                    <a16:rowId xmlns:a16="http://schemas.microsoft.com/office/drawing/2014/main" val="10002"/>
                  </a:ext>
                </a:extLst>
              </a:tr>
            </a:tbl>
          </a:graphicData>
        </a:graphic>
      </p:graphicFrame>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6698" y="6591300"/>
            <a:ext cx="2133600" cy="266700"/>
          </a:xfrm>
        </p:spPr>
        <p:txBody>
          <a:bodyPr/>
          <a:lstStyle/>
          <a:p>
            <a:fld id="{243FB592-B9A9-49AA-A86F-4031F7B97808}" type="slidenum">
              <a:rPr lang="en-US" smtClean="0"/>
              <a:pPr/>
              <a:t>2</a:t>
            </a:fld>
            <a:endParaRPr lang="en-US"/>
          </a:p>
        </p:txBody>
      </p:sp>
      <p:pic>
        <p:nvPicPr>
          <p:cNvPr id="7"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t>ب.1 . 5 </a:t>
            </a:r>
            <a:r>
              <a:rPr lang="ar" sz="2800" dirty="0"/>
              <a:t>- الطاقة من المصادر المتجددة في إجمالي استهلاك الطاقة </a:t>
            </a:r>
            <a:endParaRPr lang="it-IT" sz="2800" dirty="0"/>
          </a:p>
        </p:txBody>
      </p:sp>
      <p:sp>
        <p:nvSpPr>
          <p:cNvPr id="2" name="Rounded Rectangle 1"/>
          <p:cNvSpPr/>
          <p:nvPr/>
        </p:nvSpPr>
        <p:spPr>
          <a:xfrm>
            <a:off x="3246194" y="3607647"/>
            <a:ext cx="1343702" cy="1464893"/>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4814047" y="3418610"/>
            <a:ext cx="4442496" cy="2333257"/>
            <a:chOff x="4814047" y="3418610"/>
            <a:chExt cx="4442496" cy="2333257"/>
          </a:xfrm>
        </p:grpSpPr>
        <p:sp>
          <p:nvSpPr>
            <p:cNvPr id="13" name="Text Box 2"/>
            <p:cNvSpPr txBox="1">
              <a:spLocks noChangeArrowheads="1"/>
            </p:cNvSpPr>
            <p:nvPr/>
          </p:nvSpPr>
          <p:spPr bwMode="auto">
            <a:xfrm>
              <a:off x="6754536" y="3418610"/>
              <a:ext cx="237715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r" eaLnBrk="1" hangingPunct="1"/>
              <a:r>
                <a:rPr lang="ar" sz="1800" b="1" dirty="0">
                  <a:solidFill>
                    <a:srgbClr val="000066"/>
                  </a:solidFill>
                  <a:latin typeface="+mn-lt"/>
                </a:rPr>
                <a:t>RED: توجيهات الطاقة المتجددة </a:t>
              </a:r>
              <a:r>
                <a:rPr lang="ar" sz="1800" b="1" dirty="0">
                  <a:solidFill>
                    <a:srgbClr val="000066"/>
                  </a:solidFill>
                </a:rPr>
                <a:t>2018/2001</a:t>
              </a:r>
            </a:p>
            <a:p>
              <a:pPr algn="r" eaLnBrk="1" hangingPunct="1"/>
              <a:endParaRPr lang="en-US" sz="1800" b="1" dirty="0">
                <a:solidFill>
                  <a:srgbClr val="000066"/>
                </a:solidFill>
                <a:latin typeface="+mn-lt"/>
              </a:endParaRPr>
            </a:p>
          </p:txBody>
        </p:sp>
        <p:pic>
          <p:nvPicPr>
            <p:cNvPr id="15"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96143" y="3991037"/>
              <a:ext cx="411480" cy="274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77402" y="4465879"/>
              <a:ext cx="331427" cy="35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213773" y="4477943"/>
              <a:ext cx="78025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05546" y="3904039"/>
              <a:ext cx="917031" cy="9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4814047" y="4972522"/>
              <a:ext cx="4442496" cy="553998"/>
            </a:xfrm>
            <a:prstGeom prst="rect">
              <a:avLst/>
            </a:prstGeom>
          </p:spPr>
          <p:txBody>
            <a:bodyPr wrap="square">
              <a:spAutoFit/>
            </a:bodyPr>
            <a:lstStyle/>
            <a:p>
              <a:pPr lvl="0" algn="ctr" rtl="1">
                <a:defRPr/>
              </a:pPr>
              <a:r>
                <a:rPr lang="ar"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حزمة جديدة من 8 مقترحات تشريعية مختلفة ل</a:t>
              </a:r>
              <a:endParaRPr kumimoji="0" lang="el-GR" sz="1400" b="1" i="0" u="none" strike="noStrike" kern="0" cap="none" spc="0" normalizeH="0" baseline="0" noProof="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uLnTx/>
                <a:uFillTx/>
              </a:endParaRPr>
            </a:p>
            <a:p>
              <a:pPr lvl="0" algn="ctr" rtl="1">
                <a:defRPr/>
              </a:pPr>
              <a:r>
                <a:rPr kumimoji="0" lang="a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 </a:t>
              </a:r>
              <a:r>
                <a:rPr lang="ar" sz="1600" b="1" i="1" kern="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latin typeface="Arimo"/>
                </a:rPr>
                <a:t>حزمة الطاقة النظيفة لجميع الأوروبيين </a:t>
              </a:r>
              <a:r>
                <a:rPr kumimoji="0" lang="a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endParaRPr kumimoji="0" lang="en-US"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endParaRPr>
            </a:p>
          </p:txBody>
        </p:sp>
        <p:sp>
          <p:nvSpPr>
            <p:cNvPr id="20" name="Rectangle 19"/>
            <p:cNvSpPr/>
            <p:nvPr/>
          </p:nvSpPr>
          <p:spPr>
            <a:xfrm>
              <a:off x="4968270" y="5536423"/>
              <a:ext cx="4192173" cy="215444"/>
            </a:xfrm>
            <a:prstGeom prst="rect">
              <a:avLst/>
            </a:prstGeom>
          </p:spPr>
          <p:txBody>
            <a:bodyPr wrap="none">
              <a:spAutoFit/>
            </a:bodyPr>
            <a:lstStyle/>
            <a:p>
              <a:pPr lvl="0" algn="r"/>
              <a:r>
                <a:rPr lang="ar" sz="800" b="1" dirty="0">
                  <a:solidFill>
                    <a:srgbClr val="006600"/>
                  </a:solidFill>
                  <a:latin typeface="Arial Narrow" panose="020B0606020202030204" pitchFamily="34" charset="0"/>
                  <a:hlinkClick r:id="rId9"/>
                </a:rPr>
                <a:t>https://ec.europa.eu/energy/en/topics/energy-strategy-and-energy-union/clean-energy-all-europeans</a:t>
              </a:r>
              <a:r>
                <a:rPr lang="ar" sz="800" b="1" dirty="0">
                  <a:solidFill>
                    <a:srgbClr val="006600"/>
                  </a:solidFill>
                  <a:latin typeface="Arial Narrow" panose="020B0606020202030204" pitchFamily="34" charset="0"/>
                </a:rPr>
                <a:t> </a:t>
              </a:r>
            </a:p>
          </p:txBody>
        </p:sp>
      </p:grpSp>
      <p:sp>
        <p:nvSpPr>
          <p:cNvPr id="3" name="Rectangle 2">
            <a:extLst>
              <a:ext uri="{FF2B5EF4-FFF2-40B4-BE49-F238E27FC236}">
                <a16:creationId xmlns:a16="http://schemas.microsoft.com/office/drawing/2014/main" id="{1EC20692-23E7-2DF6-3F96-3F3D5601E4EE}"/>
              </a:ext>
            </a:extLst>
          </p:cNvPr>
          <p:cNvSpPr/>
          <p:nvPr/>
        </p:nvSpPr>
        <p:spPr>
          <a:xfrm>
            <a:off x="3246194" y="5129500"/>
            <a:ext cx="1389513"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كهربائي</a:t>
            </a:r>
            <a:endParaRPr lang="en-US" dirty="0">
              <a:solidFill>
                <a:schemeClr val="tx1"/>
              </a:solidFill>
            </a:endParaRPr>
          </a:p>
        </p:txBody>
      </p:sp>
      <p:sp>
        <p:nvSpPr>
          <p:cNvPr id="9" name="Rectangle 8">
            <a:extLst>
              <a:ext uri="{FF2B5EF4-FFF2-40B4-BE49-F238E27FC236}">
                <a16:creationId xmlns:a16="http://schemas.microsoft.com/office/drawing/2014/main" id="{A3F55170-1A90-4AD7-08E4-F82AFCFC67A1}"/>
              </a:ext>
            </a:extLst>
          </p:cNvPr>
          <p:cNvSpPr/>
          <p:nvPr/>
        </p:nvSpPr>
        <p:spPr>
          <a:xfrm>
            <a:off x="1615182" y="4929889"/>
            <a:ext cx="1389513"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حراري</a:t>
            </a:r>
            <a:endParaRPr lang="en-US" dirty="0">
              <a:solidFill>
                <a:schemeClr val="tx1"/>
              </a:solidFill>
            </a:endParaRPr>
          </a:p>
        </p:txBody>
      </p:sp>
      <p:sp>
        <p:nvSpPr>
          <p:cNvPr id="10" name="Rectangle 9">
            <a:extLst>
              <a:ext uri="{FF2B5EF4-FFF2-40B4-BE49-F238E27FC236}">
                <a16:creationId xmlns:a16="http://schemas.microsoft.com/office/drawing/2014/main" id="{466974CC-CA32-5D12-965C-2CCE1380610D}"/>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029524149"/>
      </p:ext>
    </p:extLst>
  </p:cSld>
  <p:clrMapOvr>
    <a:masterClrMapping/>
  </p:clrMapOvr>
  <p:transition advTm="3614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7254"/>
          </a:xfrm>
        </p:spPr>
        <p:txBody>
          <a:bodyPr/>
          <a:lstStyle/>
          <a:p>
            <a:fld id="{243FB592-B9A9-49AA-A86F-4031F7B97808}" type="slidenum">
              <a:rPr lang="en-US" smtClean="0"/>
              <a:pPr/>
              <a:t>20</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300791" y="747641"/>
            <a:ext cx="2093011"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ar" b="1" u="sng" dirty="0">
                <a:latin typeface="Calibri" panose="020F0502020204030204" pitchFamily="34" charset="0"/>
                <a:cs typeface="Calibri" panose="020F0502020204030204" pitchFamily="34" charset="0"/>
              </a:rPr>
              <a:t>المراجع والمعايير</a:t>
            </a:r>
            <a:endParaRPr lang="it-IT" dirty="0"/>
          </a:p>
        </p:txBody>
      </p:sp>
      <p:pic>
        <p:nvPicPr>
          <p:cNvPr id="7"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20800"/>
            <a:ext cx="88558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indent="-361950" algn="r" rtl="1">
              <a:spcBef>
                <a:spcPts val="0"/>
              </a:spcBef>
              <a:buNone/>
            </a:pPr>
            <a:r>
              <a:rPr lang="ar" sz="2200" b="1" dirty="0"/>
              <a:t>RED 2018. </a:t>
            </a:r>
            <a:r>
              <a:rPr lang="ar" sz="2200" dirty="0"/>
              <a:t>التوجيه (الاتحاد الأوروبي) 2018/2001 الصادر عن البرلمان الأوروبي والمجلس في 11 ديسمبر 2018 بشأن تعزيز استخدام الطاقة من المصادر المتجددة (إعادة صياغة). بروكسل: المفوضية الأوروبية. http: // data.europa.eu/eli/dir/2018/2001/oj</a:t>
            </a:r>
            <a:endParaRPr lang="en-US" sz="2200" dirty="0"/>
          </a:p>
          <a:p>
            <a:pPr marL="0" indent="0" algn="r" rtl="1">
              <a:spcBef>
                <a:spcPts val="0"/>
              </a:spcBef>
              <a:buNone/>
            </a:pPr>
            <a:r>
              <a:rPr lang="ar" sz="2200" b="1" dirty="0"/>
              <a:t>2013/114 / EU </a:t>
            </a:r>
            <a:r>
              <a:rPr lang="ar" sz="2200" dirty="0"/>
              <a:t>: قرار المفوضية بتاريخ 1 مارس 2013</a:t>
            </a:r>
          </a:p>
          <a:p>
            <a:pPr marL="395288" lvl="0" indent="-395288" algn="r" rtl="1">
              <a:spcBef>
                <a:spcPts val="0"/>
              </a:spcBef>
              <a:buNone/>
            </a:pPr>
            <a:r>
              <a:rPr lang="ar" sz="2200" b="1" dirty="0"/>
              <a:t>EN 15603 </a:t>
            </a:r>
            <a:r>
              <a:rPr lang="ar" sz="2200" dirty="0"/>
              <a:t>: 2008 - أداء الطاقة في المباني. الاستخدام العام للطاقة وتعريف تصنيفات الطاقة. بروكسل: اللجنة الأوروبية للتوحيد القياسي .</a:t>
            </a:r>
          </a:p>
          <a:p>
            <a:pPr marL="395288" lvl="0" indent="-395288" algn="r" rtl="1">
              <a:spcBef>
                <a:spcPts val="0"/>
              </a:spcBef>
              <a:buNone/>
            </a:pPr>
            <a:r>
              <a:rPr lang="ar" sz="2200" b="1" dirty="0"/>
              <a:t>EN 13790 </a:t>
            </a:r>
            <a:r>
              <a:rPr lang="ar" sz="2200" dirty="0"/>
              <a:t>: 2008 - أداء الطاقة في المباني. حساب استخدام الطاقة في تدفئة وتبريد المساحات . بروكسل: اللجنة الأوروبية للتوحيد القياسي.</a:t>
            </a:r>
          </a:p>
          <a:p>
            <a:pPr marL="395288" indent="-395288" algn="r" rtl="1">
              <a:spcBef>
                <a:spcPts val="0"/>
              </a:spcBef>
              <a:buNone/>
            </a:pPr>
            <a:r>
              <a:rPr lang="ar" sz="2200" b="1" dirty="0"/>
              <a:t>المستوى (المستويات ) </a:t>
            </a:r>
            <a:r>
              <a:rPr lang="ar" sz="2200" dirty="0"/>
              <a:t>الجزء 1-2 - الإصدار التجريبي. بروكسل: المفوضية الأوروبية. https: // environment.ec.europa.eu/topics/circular-economy/levels_en</a:t>
            </a:r>
            <a:endParaRPr lang="el-GR" sz="2200" dirty="0"/>
          </a:p>
          <a:p>
            <a:pPr marL="395288" indent="-395288" algn="r" rtl="1">
              <a:spcBef>
                <a:spcPts val="0"/>
              </a:spcBef>
              <a:buNone/>
            </a:pPr>
            <a:endParaRPr lang="it-IT" sz="2200" dirty="0"/>
          </a:p>
          <a:p>
            <a:pPr marL="395288" lvl="0" indent="-395288" algn="r" rtl="1">
              <a:spcBef>
                <a:spcPts val="0"/>
              </a:spcBef>
              <a:buNone/>
            </a:pPr>
            <a:endParaRPr lang="it-IT" sz="2200" dirty="0"/>
          </a:p>
        </p:txBody>
      </p:sp>
      <p:sp>
        <p:nvSpPr>
          <p:cNvPr id="3" name="Rectangle 2">
            <a:extLst>
              <a:ext uri="{FF2B5EF4-FFF2-40B4-BE49-F238E27FC236}">
                <a16:creationId xmlns:a16="http://schemas.microsoft.com/office/drawing/2014/main" id="{0D952985-BA0E-0E69-7E05-CA3C4DCDB480}"/>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045704322"/>
      </p:ext>
    </p:extLst>
  </p:cSld>
  <p:clrMapOvr>
    <a:masterClrMapping/>
  </p:clrMapOvr>
  <p:transition advTm="658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399" y="6572250"/>
            <a:ext cx="2133600" cy="285750"/>
          </a:xfrm>
        </p:spPr>
        <p:txBody>
          <a:bodyPr/>
          <a:lstStyle/>
          <a:p>
            <a:fld id="{243FB592-B9A9-49AA-A86F-4031F7B97808}" type="slidenum">
              <a:rPr lang="en-US" smtClean="0"/>
              <a:pPr/>
              <a:t>21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90770" y="836145"/>
            <a:ext cx="2162460"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 </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11" name="Rectangle 10"/>
          <p:cNvSpPr/>
          <p:nvPr/>
        </p:nvSpPr>
        <p:spPr>
          <a:xfrm>
            <a:off x="352982" y="1431985"/>
            <a:ext cx="8791017" cy="1015663"/>
          </a:xfrm>
          <a:prstGeom prst="rect">
            <a:avLst/>
          </a:prstGeom>
        </p:spPr>
        <p:txBody>
          <a:bodyPr wrap="square">
            <a:spAutoFit/>
          </a:bodyPr>
          <a:lstStyle/>
          <a:p>
            <a:r>
              <a:rPr lang="ar" sz="2000" dirty="0"/>
              <a:t>https://ec.europa.eu/energy/en/topics/energy-strategy-and-energy-union/clean-energy-all-europeans</a:t>
            </a:r>
          </a:p>
          <a:p>
            <a:endParaRPr lang="en-US" sz="2000" dirty="0"/>
          </a:p>
        </p:txBody>
      </p:sp>
      <p:sp>
        <p:nvSpPr>
          <p:cNvPr id="2" name="Rectangle 1">
            <a:extLst>
              <a:ext uri="{FF2B5EF4-FFF2-40B4-BE49-F238E27FC236}">
                <a16:creationId xmlns:a16="http://schemas.microsoft.com/office/drawing/2014/main" id="{29BAB966-14A1-A524-296C-97279FF0E447}"/>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3" name="Picture 2">
            <a:extLst>
              <a:ext uri="{FF2B5EF4-FFF2-40B4-BE49-F238E27FC236}">
                <a16:creationId xmlns:a16="http://schemas.microsoft.com/office/drawing/2014/main" id="{D35831C6-CA78-AABD-6AE8-7BD8018DE5E2}"/>
              </a:ext>
            </a:extLst>
          </p:cNvPr>
          <p:cNvPicPr>
            <a:picLocks noChangeAspect="1"/>
          </p:cNvPicPr>
          <p:nvPr/>
        </p:nvPicPr>
        <p:blipFill rotWithShape="1">
          <a:blip r:embed="rId2">
            <a:extLst>
              <a:ext uri="{28A0092B-C50C-407E-A947-70E740481C1C}">
                <a14:useLocalDpi xmlns:a14="http://schemas.microsoft.com/office/drawing/2010/main" val="0"/>
              </a:ext>
            </a:extLst>
          </a:blip>
          <a:srcRect l="21743" t="6013" r="9402" b="43064"/>
          <a:stretch/>
        </p:blipFill>
        <p:spPr bwMode="auto">
          <a:xfrm>
            <a:off x="3233194" y="1730924"/>
            <a:ext cx="4844005" cy="46369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24008581"/>
      </p:ext>
    </p:extLst>
  </p:cSld>
  <p:clrMapOvr>
    <a:masterClrMapping/>
  </p:clrMapOvr>
  <p:transition advTm="647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387"/>
            <a:ext cx="2133600" cy="237323"/>
          </a:xfrm>
        </p:spPr>
        <p:txBody>
          <a:bodyPr/>
          <a:lstStyle/>
          <a:p>
            <a:fld id="{243FB592-B9A9-49AA-A86F-4031F7B97808}" type="slidenum">
              <a:rPr lang="en-US" smtClean="0"/>
              <a:pPr/>
              <a:t>22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 - </a:t>
            </a:r>
            <a:r>
              <a:rPr lang="ar" b="1" u="sng" dirty="0">
                <a:latin typeface="Calibri" panose="020F0502020204030204" pitchFamily="34" charset="0"/>
                <a:cs typeface="Calibri" panose="020F0502020204030204" pitchFamily="34" charset="0"/>
              </a:rPr>
              <a:t>مرحلة التصميم</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3" name="Rectangle 2">
            <a:extLst>
              <a:ext uri="{FF2B5EF4-FFF2-40B4-BE49-F238E27FC236}">
                <a16:creationId xmlns:a16="http://schemas.microsoft.com/office/drawing/2014/main" id="{3C4688AC-1137-DAAD-700B-081A821CC6DF}"/>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49886790"/>
      </p:ext>
    </p:extLst>
  </p:cSld>
  <p:clrMapOvr>
    <a:masterClrMapping/>
  </p:clrMapOvr>
  <p:transition advTm="556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9390"/>
            <a:ext cx="2133600" cy="308610"/>
          </a:xfrm>
        </p:spPr>
        <p:txBody>
          <a:bodyPr/>
          <a:lstStyle/>
          <a:p>
            <a:fld id="{243FB592-B9A9-49AA-A86F-4031F7B97808}" type="slidenum">
              <a:rPr lang="en-US" smtClean="0"/>
              <a:pPr/>
              <a:t>23</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51794" cy="4525963"/>
          </a:xfrm>
          <a:prstGeom prst="rect">
            <a:avLst/>
          </a:prstGeom>
        </p:spPr>
        <p:txBody>
          <a:bodyPr>
            <a:normAutofit/>
          </a:bodyPr>
          <a:lstStyle/>
          <a:p>
            <a:pPr marL="0" indent="0" algn="just" rtl="1">
              <a:spcBef>
                <a:spcPts val="0"/>
              </a:spcBef>
              <a:spcAft>
                <a:spcPts val="600"/>
              </a:spcAft>
              <a:buNone/>
            </a:pPr>
            <a:r>
              <a:rPr lang="ar" sz="2000" dirty="0">
                <a:cs typeface="Calibri" panose="020F0502020204030204" pitchFamily="34" charset="0"/>
              </a:rPr>
              <a:t>تم تصميم مبنى إداري جديد في اليونان بنظام HVAC مركزي يتم خدمته بواسطة مضخات حرارية عالية الكفاءة. الكهرباء هي الناقل الوحيد للطاقة المستخدم في المبنى . </a:t>
            </a:r>
            <a:r>
              <a:rPr lang="ar" sz="2000" dirty="0"/>
              <a:t>بالإضافة إلى ذلك ، يتم استخدام الخلايا الكهروضوئية المتكاملة للمباني (30 </a:t>
            </a:r>
            <a:r>
              <a:rPr lang="ar" sz="2000" dirty="0" err="1"/>
              <a:t>كيلو </a:t>
            </a:r>
            <a:r>
              <a:rPr lang="ar" sz="2000" baseline="-25000" dirty="0" err="1"/>
              <a:t>واط </a:t>
            </a:r>
            <a:r>
              <a:rPr lang="ar" sz="2000" dirty="0"/>
              <a:t>) لتوصيل الكهرباء للخدمات الفنية للمبنى.</a:t>
            </a:r>
            <a:endParaRPr lang="en-US" sz="2000" dirty="0">
              <a:cs typeface="Calibri" panose="020F0502020204030204" pitchFamily="34" charset="0"/>
            </a:endParaRPr>
          </a:p>
          <a:p>
            <a:pPr marL="0" indent="0" algn="r" rtl="1">
              <a:spcBef>
                <a:spcPts val="0"/>
              </a:spcBef>
              <a:spcAft>
                <a:spcPts val="600"/>
              </a:spcAft>
              <a:buNone/>
            </a:pPr>
            <a:endParaRPr lang="en-US" sz="1400" dirty="0">
              <a:cs typeface="Calibri" panose="020F0502020204030204" pitchFamily="34" charset="0"/>
            </a:endParaRPr>
          </a:p>
          <a:p>
            <a:pPr marL="0" indent="0" algn="just" rtl="1">
              <a:spcBef>
                <a:spcPts val="0"/>
              </a:spcBef>
              <a:spcAft>
                <a:spcPts val="600"/>
              </a:spcAft>
              <a:buNone/>
            </a:pPr>
            <a:r>
              <a:rPr lang="ar" sz="2000" b="1" i="1" dirty="0">
                <a:cs typeface="Calibri" panose="020F0502020204030204" pitchFamily="34" charset="0"/>
              </a:rPr>
              <a:t>البيانات المتوفرة </a:t>
            </a:r>
            <a:r>
              <a:rPr lang="ar" sz="2000" i="1" dirty="0">
                <a:cs typeface="Calibri" panose="020F0502020204030204" pitchFamily="34" charset="0"/>
              </a:rPr>
              <a:t>: </a:t>
            </a:r>
            <a:r>
              <a:rPr lang="ar" sz="2000" dirty="0">
                <a:cs typeface="Calibri" panose="020F0502020204030204" pitchFamily="34" charset="0"/>
              </a:rPr>
              <a:t>مساحة </a:t>
            </a:r>
            <a:r>
              <a:rPr lang="ar" sz="2000" b="1" dirty="0">
                <a:cs typeface="Calibri" panose="020F0502020204030204" pitchFamily="34" charset="0"/>
              </a:rPr>
              <a:t>الأرضية الداخلية المفيدة </a:t>
            </a:r>
            <a:r>
              <a:rPr lang="ar" sz="2000" dirty="0">
                <a:cs typeface="Calibri" panose="020F0502020204030204" pitchFamily="34" charset="0"/>
              </a:rPr>
              <a:t>2،995.8 م </a:t>
            </a:r>
            <a:r>
              <a:rPr lang="ar" sz="2000" baseline="30000" dirty="0">
                <a:cs typeface="Calibri" panose="020F0502020204030204" pitchFamily="34" charset="0"/>
              </a:rPr>
              <a:t>2 </a:t>
            </a:r>
            <a:r>
              <a:rPr lang="ar" sz="2000" dirty="0">
                <a:cs typeface="Calibri" panose="020F0502020204030204" pitchFamily="34" charset="0"/>
              </a:rPr>
              <a:t>. </a:t>
            </a:r>
            <a:r>
              <a:rPr lang="ar" sz="2000" b="1" dirty="0">
                <a:cs typeface="Calibri" panose="020F0502020204030204" pitchFamily="34" charset="0"/>
              </a:rPr>
              <a:t>الكهرباء </a:t>
            </a:r>
            <a:r>
              <a:rPr lang="ar" sz="2000" dirty="0">
                <a:cs typeface="Calibri" panose="020F0502020204030204" pitchFamily="34" charset="0"/>
              </a:rPr>
              <a:t>السنوية المحسوبة من الشبكة الرئيسية التي يتم تسليمها لتغطية الطلب على خدماتها الفنية (مثل التدفئة والتبريد والتهوية والمياه الساخنة المنزلية والإضاءة والمساعدات) هي 215،071.8 </a:t>
            </a:r>
            <a:r>
              <a:rPr lang="ar" sz="2000" dirty="0" err="1">
                <a:cs typeface="Calibri" panose="020F0502020204030204" pitchFamily="34" charset="0"/>
              </a:rPr>
              <a:t>كيلوواط </a:t>
            </a:r>
            <a:r>
              <a:rPr lang="ar" sz="2000" baseline="-25000" dirty="0" err="1">
                <a:cs typeface="Calibri" panose="020F0502020204030204" pitchFamily="34" charset="0"/>
              </a:rPr>
              <a:t>ساعة </a:t>
            </a:r>
            <a:r>
              <a:rPr lang="ar" sz="2000" baseline="-25000" dirty="0">
                <a:cs typeface="Calibri" panose="020F0502020204030204" pitchFamily="34" charset="0"/>
              </a:rPr>
              <a:t>. قدمت </a:t>
            </a:r>
            <a:r>
              <a:rPr lang="ar" sz="2000" dirty="0"/>
              <a:t>عمليات المحاكاة الخاصة بالنوع المحدد من الكهروضوئية والموقع والتوجه </a:t>
            </a:r>
            <a:r>
              <a:rPr lang="ar" sz="2000" dirty="0" err="1"/>
              <a:t>وما إلى ذلك </a:t>
            </a:r>
            <a:r>
              <a:rPr lang="ar" sz="2000" dirty="0"/>
              <a:t>تقديرًا لإنتاج </a:t>
            </a:r>
            <a:r>
              <a:rPr lang="ar" sz="2000" b="1" dirty="0"/>
              <a:t>الكهرباء السنوي من مصادر الطاقة المتجددة </a:t>
            </a:r>
            <a:r>
              <a:rPr lang="ar" sz="2000" dirty="0"/>
              <a:t>40.170.4 </a:t>
            </a:r>
            <a:r>
              <a:rPr lang="ar" sz="2000" dirty="0" err="1"/>
              <a:t>كيلو واط </a:t>
            </a:r>
            <a:r>
              <a:rPr lang="ar" sz="2000" baseline="-25000" dirty="0" err="1"/>
              <a:t>في الساعة e ، RES</a:t>
            </a:r>
            <a:endParaRPr lang="en-US" sz="2000" baseline="-25000" dirty="0"/>
          </a:p>
        </p:txBody>
      </p:sp>
      <p:grpSp>
        <p:nvGrpSpPr>
          <p:cNvPr id="8" name="Group 7"/>
          <p:cNvGrpSpPr/>
          <p:nvPr/>
        </p:nvGrpSpPr>
        <p:grpSpPr>
          <a:xfrm>
            <a:off x="435006" y="4531712"/>
            <a:ext cx="8536274" cy="1056597"/>
            <a:chOff x="292766" y="4530324"/>
            <a:chExt cx="8536274" cy="879851"/>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لكمية الكهرباء المنتجة من مصادر متجددة إلى إجمالي استخدام الطاقة الكهربائية النهائي من الشبكة الرئيسية </a:t>
              </a:r>
              <a:r>
                <a:rPr lang="ar"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766" y="4669961"/>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Rectangle 2">
            <a:extLst>
              <a:ext uri="{FF2B5EF4-FFF2-40B4-BE49-F238E27FC236}">
                <a16:creationId xmlns:a16="http://schemas.microsoft.com/office/drawing/2014/main" id="{40643759-1D14-D649-F2B2-DE03F573B5EA}"/>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82148093"/>
      </p:ext>
    </p:extLst>
  </p:cSld>
  <p:clrMapOvr>
    <a:masterClrMapping/>
  </p:clrMapOvr>
  <p:transition advTm="2909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28" name="Segnaposto contenuto 2">
            <a:extLst>
              <a:ext uri="{FF2B5EF4-FFF2-40B4-BE49-F238E27FC236}">
                <a16:creationId xmlns:a16="http://schemas.microsoft.com/office/drawing/2014/main" id="{86F2EB93-A63A-4210-B86A-E5FCAD7D8D7F}"/>
              </a:ext>
            </a:extLst>
          </p:cNvPr>
          <p:cNvSpPr txBox="1">
            <a:spLocks/>
          </p:cNvSpPr>
          <p:nvPr/>
        </p:nvSpPr>
        <p:spPr>
          <a:xfrm>
            <a:off x="228602" y="2281983"/>
            <a:ext cx="7189468"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cs typeface="Calibri" panose="020F0502020204030204" pitchFamily="34" charset="0"/>
              </a:rPr>
              <a:t>الكهرباء السنوية المحسوبة التي يتم توصيلها للمبنى </a:t>
            </a:r>
            <a:r>
              <a:rPr lang="ar" sz="2000" dirty="0">
                <a:cs typeface="Calibri" panose="020F0502020204030204" pitchFamily="34" charset="0"/>
              </a:rPr>
              <a:t>هي 215.071.8 </a:t>
            </a:r>
            <a:r>
              <a:rPr lang="ar" sz="2000" dirty="0" err="1">
                <a:cs typeface="Calibri" panose="020F0502020204030204" pitchFamily="34" charset="0"/>
              </a:rPr>
              <a:t>كيلوواط </a:t>
            </a:r>
            <a:r>
              <a:rPr lang="ar" sz="2000" baseline="-25000" dirty="0" err="1">
                <a:cs typeface="Calibri" panose="020F0502020204030204" pitchFamily="34" charset="0"/>
              </a:rPr>
              <a:t>ساعة</a:t>
            </a:r>
            <a:endParaRPr lang="en-US" sz="2000" dirty="0">
              <a:cs typeface="Calibri" panose="020F0502020204030204" pitchFamily="34" charset="0"/>
            </a:endParaRPr>
          </a:p>
          <a:p>
            <a:pPr marL="0" indent="0" algn="r" rtl="1">
              <a:buFont typeface="Arial" panose="020B0604020202020204" pitchFamily="34" charset="0"/>
              <a:buNone/>
            </a:pPr>
            <a:endParaRPr lang="en-US" sz="2000" dirty="0">
              <a:cs typeface="Calibri" panose="020F0502020204030204" pitchFamily="34" charset="0"/>
            </a:endParaRPr>
          </a:p>
          <a:p>
            <a:pPr marL="0" indent="0" algn="r" rtl="1">
              <a:buFont typeface="Arial" panose="020B0604020202020204" pitchFamily="34" charset="0"/>
              <a:buNone/>
            </a:pPr>
            <a:endParaRPr lang="en-US" sz="2000" dirty="0">
              <a:cs typeface="Calibri" panose="020F0502020204030204" pitchFamily="34" charset="0"/>
            </a:endParaRPr>
          </a:p>
        </p:txBody>
      </p:sp>
      <p:sp>
        <p:nvSpPr>
          <p:cNvPr id="29" name="Rectangle 28"/>
          <p:cNvSpPr/>
          <p:nvPr/>
        </p:nvSpPr>
        <p:spPr>
          <a:xfrm>
            <a:off x="7778188" y="900000"/>
            <a:ext cx="127828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30" name="Rectangle 29"/>
          <p:cNvSpPr/>
          <p:nvPr/>
        </p:nvSpPr>
        <p:spPr>
          <a:xfrm>
            <a:off x="228602" y="1037690"/>
            <a:ext cx="7429498" cy="707886"/>
          </a:xfrm>
          <a:prstGeom prst="rect">
            <a:avLst/>
          </a:prstGeom>
        </p:spPr>
        <p:txBody>
          <a:bodyPr wrap="square">
            <a:spAutoFit/>
          </a:bodyPr>
          <a:lstStyle/>
          <a:p>
            <a:pPr algn="just" rtl="1">
              <a:spcAft>
                <a:spcPts val="600"/>
              </a:spcAft>
            </a:pPr>
            <a:r>
              <a:rPr lang="ar" sz="2000" b="1" dirty="0">
                <a:cs typeface="Calibri" panose="020F0502020204030204" pitchFamily="34" charset="0"/>
              </a:rPr>
              <a:t>يبلغ الإنتاج السنوي المحسوب للكهرباء من مصادر الطاقة المتجددة </a:t>
            </a:r>
            <a:r>
              <a:rPr lang="ar" sz="2000" dirty="0">
                <a:cs typeface="Calibri" panose="020F0502020204030204" pitchFamily="34" charset="0"/>
              </a:rPr>
              <a:t>40.170.4 </a:t>
            </a:r>
            <a:r>
              <a:rPr lang="ar" sz="2000" dirty="0" err="1">
                <a:cs typeface="Calibri" panose="020F0502020204030204" pitchFamily="34" charset="0"/>
              </a:rPr>
              <a:t>كيلوواط </a:t>
            </a:r>
            <a:r>
              <a:rPr lang="ar" sz="2000" baseline="-25000" dirty="0" err="1">
                <a:cs typeface="Calibri" panose="020F0502020204030204" pitchFamily="34" charset="0"/>
              </a:rPr>
              <a:t>ساعة. RES</a:t>
            </a:r>
            <a:endParaRPr lang="en-US" sz="2000" baseline="-25000" dirty="0">
              <a:cs typeface="Calibri" panose="020F0502020204030204" pitchFamily="34" charset="0"/>
            </a:endParaRPr>
          </a:p>
        </p:txBody>
      </p:sp>
      <p:sp>
        <p:nvSpPr>
          <p:cNvPr id="31" name="Rectangle 30"/>
          <p:cNvSpPr/>
          <p:nvPr/>
        </p:nvSpPr>
        <p:spPr>
          <a:xfrm>
            <a:off x="7689058" y="2076543"/>
            <a:ext cx="136741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32" name="Rectangle 31"/>
          <p:cNvSpPr/>
          <p:nvPr/>
        </p:nvSpPr>
        <p:spPr>
          <a:xfrm>
            <a:off x="7893934" y="3157304"/>
            <a:ext cx="1162533" cy="830997"/>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الخطوه 3</a:t>
            </a:r>
            <a:endParaRPr lang="el-GR" sz="2400" dirty="0"/>
          </a:p>
        </p:txBody>
      </p:sp>
      <p:sp>
        <p:nvSpPr>
          <p:cNvPr id="37" name="Rectangle 36"/>
          <p:cNvSpPr/>
          <p:nvPr/>
        </p:nvSpPr>
        <p:spPr>
          <a:xfrm>
            <a:off x="-104173" y="3205542"/>
            <a:ext cx="4903192" cy="400110"/>
          </a:xfrm>
          <a:prstGeom prst="rect">
            <a:avLst/>
          </a:prstGeom>
        </p:spPr>
        <p:txBody>
          <a:bodyPr wrap="square">
            <a:spAutoFit/>
          </a:bodyPr>
          <a:lstStyle/>
          <a:p>
            <a:pPr algn="r" rtl="1"/>
            <a:r>
              <a:rPr lang="ar" sz="2000" b="1" dirty="0"/>
              <a:t>احسب إجمالي الطاقة الكهربائية (RES &amp; التقليدية)</a:t>
            </a:r>
          </a:p>
        </p:txBody>
      </p:sp>
      <p:sp>
        <p:nvSpPr>
          <p:cNvPr id="38" name="Rectangle 37"/>
          <p:cNvSpPr/>
          <p:nvPr/>
        </p:nvSpPr>
        <p:spPr>
          <a:xfrm>
            <a:off x="509498" y="3765328"/>
            <a:ext cx="7179559" cy="400110"/>
          </a:xfrm>
          <a:prstGeom prst="rect">
            <a:avLst/>
          </a:prstGeom>
        </p:spPr>
        <p:txBody>
          <a:bodyPr wrap="square">
            <a:spAutoFit/>
          </a:bodyPr>
          <a:lstStyle/>
          <a:p>
            <a:pPr algn="r" rtl="1"/>
            <a:r>
              <a:rPr lang="ar" sz="2000" dirty="0">
                <a:cs typeface="Calibri" panose="020F0502020204030204" pitchFamily="34" charset="0"/>
              </a:rPr>
              <a:t>40،170.4 </a:t>
            </a:r>
            <a:r>
              <a:rPr lang="ar" sz="2000" dirty="0" err="1">
                <a:cs typeface="Calibri" panose="020F0502020204030204" pitchFamily="34" charset="0"/>
              </a:rPr>
              <a:t>kWh </a:t>
            </a:r>
            <a:r>
              <a:rPr lang="ar" sz="2000" baseline="-25000" dirty="0" err="1">
                <a:cs typeface="Calibri" panose="020F0502020204030204" pitchFamily="34" charset="0"/>
              </a:rPr>
              <a:t>e، RES </a:t>
            </a:r>
            <a:r>
              <a:rPr lang="ar" sz="2000" dirty="0">
                <a:cs typeface="Calibri" panose="020F0502020204030204" pitchFamily="34" charset="0"/>
              </a:rPr>
              <a:t>+ 215،071.8 </a:t>
            </a:r>
            <a:r>
              <a:rPr lang="ar" sz="2000" dirty="0" err="1">
                <a:cs typeface="Calibri" panose="020F0502020204030204" pitchFamily="34" charset="0"/>
              </a:rPr>
              <a:t>kWh </a:t>
            </a:r>
            <a:r>
              <a:rPr lang="ar" sz="2000" baseline="-25000" dirty="0" err="1">
                <a:cs typeface="Calibri" panose="020F0502020204030204" pitchFamily="34" charset="0"/>
              </a:rPr>
              <a:t>e، Grid</a:t>
            </a:r>
            <a:r>
              <a:rPr lang="ar" sz="2000" b="1" baseline="-25000" dirty="0"/>
              <a:t> </a:t>
            </a:r>
            <a:r>
              <a:rPr lang="ar" sz="2000" b="1" dirty="0"/>
              <a:t>= 255242.2 </a:t>
            </a:r>
            <a:r>
              <a:rPr lang="ar" sz="2000" b="1" dirty="0" err="1"/>
              <a:t>كيلووات </a:t>
            </a:r>
            <a:r>
              <a:rPr lang="ar" sz="2000" b="1" baseline="-25000" dirty="0" err="1"/>
              <a:t>ساعة ، ر</a:t>
            </a:r>
            <a:r>
              <a:rPr lang="ar" sz="2000" b="1" baseline="-25000" dirty="0"/>
              <a:t> </a:t>
            </a:r>
            <a:endParaRPr lang="en-US" sz="2000" b="1" baseline="-25000" dirty="0"/>
          </a:p>
        </p:txBody>
      </p:sp>
      <p:sp>
        <p:nvSpPr>
          <p:cNvPr id="3" name="Rectangle 2">
            <a:extLst>
              <a:ext uri="{FF2B5EF4-FFF2-40B4-BE49-F238E27FC236}">
                <a16:creationId xmlns:a16="http://schemas.microsoft.com/office/drawing/2014/main" id="{F6F96465-5A9F-0621-6395-D436E0BB0420}"/>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663276486"/>
      </p:ext>
    </p:extLst>
  </p:cSld>
  <p:clrMapOvr>
    <a:masterClrMapping/>
  </p:clrMapOvr>
  <p:transition advTm="2316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5167953"/>
            <a:ext cx="2133600" cy="297180"/>
          </a:xfrm>
        </p:spPr>
        <p:txBody>
          <a:bodyPr/>
          <a:lstStyle/>
          <a:p>
            <a:fld id="{243FB592-B9A9-49AA-A86F-4031F7B97808}" type="slidenum">
              <a:rPr lang="en-US" smtClean="0"/>
              <a:pPr/>
              <a:t>25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32" name="Rectangle 31"/>
          <p:cNvSpPr/>
          <p:nvPr/>
        </p:nvSpPr>
        <p:spPr>
          <a:xfrm>
            <a:off x="7373073" y="1073321"/>
            <a:ext cx="168339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ar" sz="2400" b="1" i="1" dirty="0">
                <a:cs typeface="Calibri" panose="020F0502020204030204" pitchFamily="34" charset="0"/>
              </a:rPr>
              <a:t>الخطوة 4</a:t>
            </a:r>
            <a:endParaRPr lang="el-GR" sz="2400" dirty="0"/>
          </a:p>
        </p:txBody>
      </p:sp>
      <p:sp>
        <p:nvSpPr>
          <p:cNvPr id="33" name="Segnaposto contenuto 2">
            <a:extLst>
              <a:ext uri="{FF2B5EF4-FFF2-40B4-BE49-F238E27FC236}">
                <a16:creationId xmlns:a16="http://schemas.microsoft.com/office/drawing/2014/main" id="{86F2EB93-A63A-4210-B86A-E5FCAD7D8D7F}"/>
              </a:ext>
            </a:extLst>
          </p:cNvPr>
          <p:cNvSpPr txBox="1">
            <a:spLocks/>
          </p:cNvSpPr>
          <p:nvPr/>
        </p:nvSpPr>
        <p:spPr>
          <a:xfrm>
            <a:off x="228602" y="1267308"/>
            <a:ext cx="8541382"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sz="2000" b="1" dirty="0">
                <a:cs typeface="Calibri" panose="020F0502020204030204" pitchFamily="34" charset="0"/>
              </a:rPr>
              <a:t>احسب النسبة المئوية</a:t>
            </a: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p:txBody>
      </p:sp>
      <p:grpSp>
        <p:nvGrpSpPr>
          <p:cNvPr id="15" name="Group 14"/>
          <p:cNvGrpSpPr/>
          <p:nvPr/>
        </p:nvGrpSpPr>
        <p:grpSpPr>
          <a:xfrm>
            <a:off x="500304" y="1728728"/>
            <a:ext cx="9215006" cy="3018736"/>
            <a:chOff x="489671" y="2927853"/>
            <a:chExt cx="9215006" cy="3018736"/>
          </a:xfrm>
        </p:grpSpPr>
        <p:grpSp>
          <p:nvGrpSpPr>
            <p:cNvPr id="12" name="Group 11"/>
            <p:cNvGrpSpPr/>
            <p:nvPr/>
          </p:nvGrpSpPr>
          <p:grpSpPr>
            <a:xfrm>
              <a:off x="6276321" y="3311809"/>
              <a:ext cx="3428356" cy="1747344"/>
              <a:chOff x="-3822990" y="3632928"/>
              <a:chExt cx="3428356" cy="1747344"/>
            </a:xfrm>
          </p:grpSpPr>
          <p:pic>
            <p:nvPicPr>
              <p:cNvPr id="13"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22990" y="3632928"/>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2"/>
              <p:cNvSpPr txBox="1">
                <a:spLocks noChangeArrowheads="1"/>
              </p:cNvSpPr>
              <p:nvPr/>
            </p:nvSpPr>
            <p:spPr bwMode="auto">
              <a:xfrm>
                <a:off x="-3449312" y="4363155"/>
                <a:ext cx="3054678"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457200" rtl="1" eaLnBrk="1" fontAlgn="base" hangingPunct="1">
                  <a:spcBef>
                    <a:spcPct val="0"/>
                  </a:spcBef>
                  <a:spcAft>
                    <a:spcPct val="0"/>
                  </a:spcAft>
                  <a:defRPr/>
                </a:pPr>
                <a:r>
                  <a:rPr lang="ar" sz="2800" b="1" u="sng"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15.7 </a:t>
                </a:r>
                <a:r>
                  <a:rPr lang="ar" b="1" u="sng"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 </a:t>
                </a:r>
                <a:r>
                  <a:rPr lang="ar" b="1"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كهرباء</a:t>
                </a:r>
                <a:r>
                  <a:rPr lang="ar-JO" b="1"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 من مصادر متجددة </a:t>
                </a:r>
                <a:endParaRPr lang="el-GR" b="1" kern="0" spc="50" baseline="3000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endParaRPr>
              </a:p>
            </p:txBody>
          </p:sp>
        </p:grpSp>
        <p:grpSp>
          <p:nvGrpSpPr>
            <p:cNvPr id="3" name="Group 2"/>
            <p:cNvGrpSpPr/>
            <p:nvPr/>
          </p:nvGrpSpPr>
          <p:grpSpPr>
            <a:xfrm>
              <a:off x="489671" y="3073174"/>
              <a:ext cx="6291834" cy="2806526"/>
              <a:chOff x="581676" y="1815465"/>
              <a:chExt cx="6291834" cy="2806526"/>
            </a:xfrm>
          </p:grpSpPr>
          <p:sp>
            <p:nvSpPr>
              <p:cNvPr id="4" name="Rounded Rectangle 3"/>
              <p:cNvSpPr/>
              <p:nvPr/>
            </p:nvSpPr>
            <p:spPr>
              <a:xfrm>
                <a:off x="2395789" y="3653695"/>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rtl="1">
                  <a:lnSpc>
                    <a:spcPts val="2500"/>
                  </a:lnSpc>
                </a:pPr>
                <a:r>
                  <a:rPr lang="ar" sz="2400" b="1" u="sng" dirty="0">
                    <a:effectLst>
                      <a:outerShdw blurRad="38100" dist="38100" dir="2700000" algn="tl">
                        <a:srgbClr val="000000">
                          <a:alpha val="43137"/>
                        </a:srgbClr>
                      </a:outerShdw>
                    </a:effectLst>
                  </a:rPr>
                  <a:t>255242.2</a:t>
                </a:r>
              </a:p>
              <a:p>
                <a:pPr algn="ctr" rtl="1">
                  <a:lnSpc>
                    <a:spcPts val="2500"/>
                  </a:lnSpc>
                </a:pPr>
                <a:r>
                  <a:rPr lang="ar" sz="1200" b="1" dirty="0">
                    <a:effectLst>
                      <a:outerShdw blurRad="38100" dist="38100" dir="2700000" algn="tl">
                        <a:srgbClr val="000000">
                          <a:alpha val="43137"/>
                        </a:srgbClr>
                      </a:outerShdw>
                    </a:effectLst>
                  </a:rPr>
                  <a:t>إجمالي الطاقة الكهربائية ( </a:t>
                </a:r>
                <a:r>
                  <a:rPr lang="ar" sz="1200" b="1" dirty="0" err="1">
                    <a:effectLst>
                      <a:outerShdw blurRad="38100" dist="38100" dir="2700000" algn="tl">
                        <a:srgbClr val="000000">
                          <a:alpha val="43137"/>
                        </a:srgbClr>
                      </a:outerShdw>
                    </a:effectLst>
                  </a:rPr>
                  <a:t>كيلوواط </a:t>
                </a:r>
                <a:r>
                  <a:rPr lang="ar" sz="1200" b="1" baseline="-25000" dirty="0" err="1">
                    <a:effectLst>
                      <a:outerShdw blurRad="38100" dist="38100" dir="2700000" algn="tl">
                        <a:srgbClr val="000000">
                          <a:alpha val="43137"/>
                        </a:srgbClr>
                      </a:outerShdw>
                    </a:effectLst>
                  </a:rPr>
                  <a:t>ساعة ، إجمالي </a:t>
                </a:r>
                <a:r>
                  <a:rPr lang="ar" sz="1200" b="1" dirty="0">
                    <a:effectLst>
                      <a:outerShdw blurRad="38100" dist="38100" dir="2700000" algn="tl">
                        <a:srgbClr val="000000">
                          <a:alpha val="43137"/>
                        </a:srgbClr>
                      </a:outerShdw>
                    </a:effectLst>
                  </a:rPr>
                  <a:t>)</a:t>
                </a:r>
              </a:p>
            </p:txBody>
          </p:sp>
          <p:sp>
            <p:nvSpPr>
              <p:cNvPr id="6" name="Rounded Rectangle 5"/>
              <p:cNvSpPr/>
              <p:nvPr/>
            </p:nvSpPr>
            <p:spPr>
              <a:xfrm>
                <a:off x="2395789" y="1843504"/>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u="sng" dirty="0">
                    <a:effectLst>
                      <a:outerShdw blurRad="38100" dist="38100" dir="2700000" algn="tl">
                        <a:srgbClr val="000000">
                          <a:alpha val="43137"/>
                        </a:srgbClr>
                      </a:outerShdw>
                    </a:effectLst>
                  </a:rPr>
                  <a:t>40،170.4</a:t>
                </a:r>
              </a:p>
              <a:p>
                <a:pPr algn="ctr" rtl="1">
                  <a:lnSpc>
                    <a:spcPts val="2500"/>
                  </a:lnSpc>
                </a:pPr>
                <a:r>
                  <a:rPr lang="ar" sz="1200" b="1" dirty="0">
                    <a:effectLst>
                      <a:outerShdw blurRad="38100" dist="38100" dir="2700000" algn="tl">
                        <a:srgbClr val="000000">
                          <a:alpha val="43137"/>
                        </a:srgbClr>
                      </a:outerShdw>
                    </a:effectLst>
                  </a:rPr>
                  <a:t>الكهرباء من RES ( </a:t>
                </a:r>
                <a:r>
                  <a:rPr lang="ar" sz="1200" b="1" dirty="0" err="1">
                    <a:effectLst>
                      <a:outerShdw blurRad="38100" dist="38100" dir="2700000" algn="tl">
                        <a:srgbClr val="000000">
                          <a:alpha val="43137"/>
                        </a:srgbClr>
                      </a:outerShdw>
                    </a:effectLst>
                  </a:rPr>
                  <a:t>kWh </a:t>
                </a:r>
                <a:r>
                  <a:rPr lang="ar" sz="1200" b="1" baseline="-25000" dirty="0" err="1">
                    <a:effectLst>
                      <a:outerShdw blurRad="38100" dist="38100" dir="2700000" algn="tl">
                        <a:srgbClr val="000000">
                          <a:alpha val="43137"/>
                        </a:srgbClr>
                      </a:outerShdw>
                    </a:effectLst>
                  </a:rPr>
                  <a:t>e، RES </a:t>
                </a:r>
                <a:r>
                  <a:rPr lang="ar" sz="1200" b="1" dirty="0">
                    <a:effectLst>
                      <a:outerShdw blurRad="38100" dist="38100" dir="2700000" algn="tl">
                        <a:srgbClr val="000000">
                          <a:alpha val="43137"/>
                        </a:srgbClr>
                      </a:outerShdw>
                    </a:effectLst>
                  </a:rPr>
                  <a:t>)</a:t>
                </a:r>
              </a:p>
            </p:txBody>
          </p:sp>
          <p:sp>
            <p:nvSpPr>
              <p:cNvPr id="8" name="Rectangle 7"/>
              <p:cNvSpPr/>
              <p:nvPr/>
            </p:nvSpPr>
            <p:spPr>
              <a:xfrm>
                <a:off x="6344199" y="2684405"/>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9" name="Rectangle 8"/>
              <p:cNvSpPr/>
              <p:nvPr/>
            </p:nvSpPr>
            <p:spPr>
              <a:xfrm>
                <a:off x="2350472" y="2466107"/>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602964" y="1815465"/>
                <a:ext cx="1683254" cy="953916"/>
                <a:chOff x="-979890" y="2515765"/>
                <a:chExt cx="1683254" cy="953916"/>
              </a:xfrm>
            </p:grpSpPr>
            <p:pic>
              <p:nvPicPr>
                <p:cNvPr id="1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262" y="2515765"/>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6140" y="2627432"/>
                  <a:ext cx="664014" cy="598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ounded Rectangle 17"/>
                <p:cNvSpPr/>
                <p:nvPr/>
              </p:nvSpPr>
              <p:spPr>
                <a:xfrm>
                  <a:off x="-979890" y="2548039"/>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a:off x="581676" y="3668075"/>
                <a:ext cx="1683254" cy="953916"/>
                <a:chOff x="7458278" y="1387307"/>
                <a:chExt cx="1683254" cy="953916"/>
              </a:xfrm>
            </p:grpSpPr>
            <p:pic>
              <p:nvPicPr>
                <p:cNvPr id="21" name="Picture 2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ounded Rectangle 22"/>
                <p:cNvSpPr/>
                <p:nvPr/>
              </p:nvSpPr>
              <p:spPr>
                <a:xfrm>
                  <a:off x="745827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4" name="Right Brace 33"/>
            <p:cNvSpPr/>
            <p:nvPr/>
          </p:nvSpPr>
          <p:spPr>
            <a:xfrm>
              <a:off x="5545906" y="2927853"/>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Rectangle 34"/>
            <p:cNvSpPr/>
            <p:nvPr/>
          </p:nvSpPr>
          <p:spPr>
            <a:xfrm>
              <a:off x="4607017" y="3975556"/>
              <a:ext cx="5020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6" name="Rectangle 35"/>
            <p:cNvSpPr/>
            <p:nvPr/>
          </p:nvSpPr>
          <p:spPr>
            <a:xfrm>
              <a:off x="5109078" y="4206388"/>
              <a:ext cx="651140" cy="461665"/>
            </a:xfrm>
            <a:prstGeom prst="rect">
              <a:avLst/>
            </a:prstGeom>
          </p:spPr>
          <p:txBody>
            <a:bodyPr wrap="none">
              <a:spAutoFit/>
            </a:bodyPr>
            <a:lstStyle/>
            <a:p>
              <a:r>
                <a:rPr lang="ar" sz="2400" b="1" u="sng" dirty="0">
                  <a:effectLst>
                    <a:outerShdw blurRad="38100" dist="38100" dir="2700000" algn="tl">
                      <a:srgbClr val="000000">
                        <a:alpha val="43137"/>
                      </a:srgbClr>
                    </a:outerShdw>
                  </a:effectLst>
                </a:rPr>
                <a:t>100</a:t>
              </a:r>
              <a:endParaRPr lang="en-GB" sz="2400" dirty="0"/>
            </a:p>
          </p:txBody>
        </p:sp>
      </p:grpSp>
      <p:sp>
        <p:nvSpPr>
          <p:cNvPr id="11" name="Rectangle 10">
            <a:extLst>
              <a:ext uri="{FF2B5EF4-FFF2-40B4-BE49-F238E27FC236}">
                <a16:creationId xmlns:a16="http://schemas.microsoft.com/office/drawing/2014/main" id="{60995A4A-2145-4852-2647-0CC4D002141B}"/>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913100556"/>
      </p:ext>
    </p:extLst>
  </p:cSld>
  <p:clrMapOvr>
    <a:masterClrMapping/>
  </p:clrMapOvr>
  <p:transition advTm="2316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88000"/>
          </a:xfrm>
        </p:spPr>
        <p:txBody>
          <a:bodyPr/>
          <a:lstStyle/>
          <a:p>
            <a:fld id="{243FB592-B9A9-49AA-A86F-4031F7B97808}" type="slidenum">
              <a:rPr lang="en-US" smtClean="0"/>
              <a:pPr/>
              <a:t>26</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 - </a:t>
            </a:r>
            <a:r>
              <a:rPr lang="ar" b="1" u="sng" dirty="0">
                <a:latin typeface="Calibri" panose="020F0502020204030204" pitchFamily="34" charset="0"/>
                <a:cs typeface="Calibri" panose="020F0502020204030204" pitchFamily="34" charset="0"/>
              </a:rPr>
              <a:t>مرحلة الا</a:t>
            </a:r>
            <a:r>
              <a:rPr lang="ar-JO" b="1" u="sng" dirty="0" err="1">
                <a:latin typeface="Calibri" panose="020F0502020204030204" pitchFamily="34" charset="0"/>
                <a:cs typeface="Calibri" panose="020F0502020204030204" pitchFamily="34" charset="0"/>
              </a:rPr>
              <a:t>ستخدام</a:t>
            </a:r>
            <a:endParaRPr lang="it-IT" sz="2400" dirty="0"/>
          </a:p>
        </p:txBody>
      </p:sp>
      <p:sp>
        <p:nvSpPr>
          <p:cNvPr id="3" name="Rectangle 2">
            <a:extLst>
              <a:ext uri="{FF2B5EF4-FFF2-40B4-BE49-F238E27FC236}">
                <a16:creationId xmlns:a16="http://schemas.microsoft.com/office/drawing/2014/main" id="{4DFF7D9E-D478-D211-1B04-22229ED3FCC1}"/>
              </a:ext>
            </a:extLst>
          </p:cNvPr>
          <p:cNvSpPr/>
          <p:nvPr/>
        </p:nvSpPr>
        <p:spPr>
          <a:xfrm>
            <a:off x="3821574" y="5127384"/>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Rectangle 5">
            <a:extLst>
              <a:ext uri="{FF2B5EF4-FFF2-40B4-BE49-F238E27FC236}">
                <a16:creationId xmlns:a16="http://schemas.microsoft.com/office/drawing/2014/main" id="{8C7FAC8B-253B-3290-8124-EF26DAC83DA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705042236"/>
      </p:ext>
    </p:extLst>
  </p:cSld>
  <p:clrMapOvr>
    <a:masterClrMapping/>
  </p:clrMapOvr>
  <p:transition advTm="377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27</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r>
              <a:rPr lang="ar" sz="2800" dirty="0">
                <a:solidFill>
                  <a:prstClr val="black">
                    <a:lumMod val="50000"/>
                    <a:lumOff val="50000"/>
                  </a:prstClr>
                </a:solidFill>
              </a:rPr>
              <a:t>B.1.5 - الطاقة من المصادر المتجددة في إجمالي استهلاك الطاقة الكهربائية</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234039" cy="4525963"/>
          </a:xfrm>
          <a:prstGeom prst="rect">
            <a:avLst/>
          </a:prstGeom>
          <a:noFill/>
        </p:spPr>
        <p:txBody>
          <a:bodyPr>
            <a:noAutofit/>
          </a:bodyPr>
          <a:lstStyle/>
          <a:p>
            <a:pPr marL="0" indent="0" algn="just">
              <a:spcBef>
                <a:spcPts val="600"/>
              </a:spcBef>
              <a:spcAft>
                <a:spcPts val="1200"/>
              </a:spcAft>
              <a:buNone/>
            </a:pPr>
            <a:r>
              <a:rPr lang="ar" sz="2000" dirty="0">
                <a:cs typeface="Calibri" panose="020F0502020204030204" pitchFamily="34" charset="0"/>
              </a:rPr>
              <a:t>يرتبط مبنى المكاتب الموجود في أثينا بشبكة الطاقة الرئيسية ويتم خدمته بواسطة غلاية تعمل بالزيت لتدفئة المساحات المركزية والتهوية الميكانيكية للعادم ومضخات حرارية لوحدة منفصلة للتبريد. يتم تقديم الماء الساخن المنزلي بواسطة سخانات المياه الكهربائية المحلية ذات التدفق المستمر ( </a:t>
            </a:r>
            <a:r>
              <a:rPr lang="ar" sz="2000" dirty="0" err="1">
                <a:cs typeface="Calibri" panose="020F0502020204030204" pitchFamily="34" charset="0"/>
              </a:rPr>
              <a:t>بدون خزان </a:t>
            </a:r>
            <a:r>
              <a:rPr lang="ar" sz="2000" dirty="0">
                <a:cs typeface="Calibri" panose="020F0502020204030204" pitchFamily="34" charset="0"/>
              </a:rPr>
              <a:t>) . </a:t>
            </a:r>
            <a:r>
              <a:rPr lang="ar" sz="2000" dirty="0"/>
              <a:t>بالإضافة إلى ذلك ، يتم استخدام الخلايا الكهروضوئية المتكاملة للمباني (70 </a:t>
            </a:r>
            <a:r>
              <a:rPr lang="ar" sz="2000" dirty="0" err="1"/>
              <a:t>كيلو </a:t>
            </a:r>
            <a:r>
              <a:rPr lang="ar" sz="2000" baseline="-25000" dirty="0" err="1"/>
              <a:t>وات </a:t>
            </a:r>
            <a:r>
              <a:rPr lang="ar" sz="2000" dirty="0"/>
              <a:t>) لتوصيل الكهرباء للخدمات الفنية للمبنى.</a:t>
            </a:r>
          </a:p>
          <a:p>
            <a:pPr marL="0" indent="0" algn="just">
              <a:spcBef>
                <a:spcPts val="600"/>
              </a:spcBef>
              <a:spcAft>
                <a:spcPts val="1200"/>
              </a:spcAft>
              <a:buNone/>
            </a:pPr>
            <a:r>
              <a:rPr lang="ar" sz="2000" b="1" i="1" dirty="0">
                <a:cs typeface="Calibri" panose="020F0502020204030204" pitchFamily="34" charset="0"/>
              </a:rPr>
              <a:t>البيانات المتاحة </a:t>
            </a:r>
            <a:r>
              <a:rPr lang="ar" sz="2000" i="1" dirty="0">
                <a:cs typeface="Calibri" panose="020F0502020204030204" pitchFamily="34" charset="0"/>
              </a:rPr>
              <a:t>: قدم مدير المبنى </a:t>
            </a:r>
            <a:r>
              <a:rPr lang="ar" sz="2000" b="1" i="1" dirty="0">
                <a:cs typeface="Calibri" panose="020F0502020204030204" pitchFamily="34" charset="0"/>
              </a:rPr>
              <a:t>فواتير الكهرباء السنوية </a:t>
            </a:r>
            <a:r>
              <a:rPr lang="ar" sz="2000" i="1" dirty="0">
                <a:cs typeface="Calibri" panose="020F0502020204030204" pitchFamily="34" charset="0"/>
              </a:rPr>
              <a:t>التي تتوافق مع إجمالي الكهرباء المشتراة من الشبكة الرئيسية لتغطية الطلب على جميع الاستخدامات النهائية للمبنى ، والكهرباء </a:t>
            </a:r>
            <a:r>
              <a:rPr lang="ar" sz="2000" b="1" i="1" dirty="0">
                <a:cs typeface="Calibri" panose="020F0502020204030204" pitchFamily="34" charset="0"/>
              </a:rPr>
              <a:t>المنتجة من الخلايا الكهروضوئية </a:t>
            </a:r>
            <a:r>
              <a:rPr lang="ar" sz="2000" i="1" dirty="0">
                <a:cs typeface="Calibri" panose="020F0502020204030204" pitchFamily="34" charset="0"/>
              </a:rPr>
              <a:t>للسنة المقابلة.</a:t>
            </a:r>
          </a:p>
          <a:p>
            <a:pPr marL="0" lvl="0" indent="0" algn="just">
              <a:spcBef>
                <a:spcPts val="0"/>
              </a:spcBef>
              <a:spcAft>
                <a:spcPts val="600"/>
              </a:spcAft>
              <a:buNone/>
            </a:pPr>
            <a:endParaRPr lang="en-US" sz="2000" dirty="0"/>
          </a:p>
        </p:txBody>
      </p:sp>
      <p:grpSp>
        <p:nvGrpSpPr>
          <p:cNvPr id="7" name="Group 6"/>
          <p:cNvGrpSpPr/>
          <p:nvPr/>
        </p:nvGrpSpPr>
        <p:grpSpPr>
          <a:xfrm>
            <a:off x="344170" y="4654113"/>
            <a:ext cx="8514080" cy="1056597"/>
            <a:chOff x="314960" y="4530324"/>
            <a:chExt cx="8514080" cy="879851"/>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ar" sz="2000" b="1" dirty="0"/>
                <a:t>احسب النسبة المئوية لكمية الكهرباء المنتجة من مصادر متجددة إلى إجمالي استخدام الطاقة الكهربائية النهائي من الشبكة الرئيسية </a:t>
              </a:r>
              <a:r>
                <a:rPr lang="ar" sz="2000" dirty="0"/>
                <a:t>.</a:t>
              </a:r>
              <a:endParaRPr lang="en-US" sz="20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Rectangle 2">
            <a:extLst>
              <a:ext uri="{FF2B5EF4-FFF2-40B4-BE49-F238E27FC236}">
                <a16:creationId xmlns:a16="http://schemas.microsoft.com/office/drawing/2014/main" id="{CFE4B646-06FB-9E49-7C4C-7D26A099FC3C}"/>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940743530"/>
      </p:ext>
    </p:extLst>
  </p:cSld>
  <p:clrMapOvr>
    <a:masterClrMapping/>
  </p:clrMapOvr>
  <p:transition advTm="823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5110"/>
            <a:ext cx="2133600" cy="262890"/>
          </a:xfrm>
        </p:spPr>
        <p:txBody>
          <a:bodyPr/>
          <a:lstStyle/>
          <a:p>
            <a:fld id="{243FB592-B9A9-49AA-A86F-4031F7B97808}" type="slidenum">
              <a:rPr lang="en-US" smtClean="0"/>
              <a:pPr/>
              <a:t>28</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21266"/>
            <a:ext cx="9144000" cy="731837"/>
          </a:xfrm>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graphicFrame>
        <p:nvGraphicFramePr>
          <p:cNvPr id="4" name="Table 3"/>
          <p:cNvGraphicFramePr>
            <a:graphicFrameLocks noGrp="1"/>
          </p:cNvGraphicFramePr>
          <p:nvPr>
            <p:extLst>
              <p:ext uri="{D42A27DB-BD31-4B8C-83A1-F6EECF244321}">
                <p14:modId xmlns:p14="http://schemas.microsoft.com/office/powerpoint/2010/main" val="909062086"/>
              </p:ext>
            </p:extLst>
          </p:nvPr>
        </p:nvGraphicFramePr>
        <p:xfrm>
          <a:off x="1410552" y="2729251"/>
          <a:ext cx="7462364" cy="1112520"/>
        </p:xfrm>
        <a:graphic>
          <a:graphicData uri="http://schemas.openxmlformats.org/drawingml/2006/table">
            <a:tbl>
              <a:tblPr firstRow="1" bandRow="1">
                <a:tableStyleId>{5202B0CA-FC54-4496-8BCA-5EF66A818D29}</a:tableStyleId>
              </a:tblPr>
              <a:tblGrid>
                <a:gridCol w="4155842">
                  <a:extLst>
                    <a:ext uri="{9D8B030D-6E8A-4147-A177-3AD203B41FA5}">
                      <a16:colId xmlns:a16="http://schemas.microsoft.com/office/drawing/2014/main" val="20000"/>
                    </a:ext>
                  </a:extLst>
                </a:gridCol>
                <a:gridCol w="1091169">
                  <a:extLst>
                    <a:ext uri="{9D8B030D-6E8A-4147-A177-3AD203B41FA5}">
                      <a16:colId xmlns:a16="http://schemas.microsoft.com/office/drawing/2014/main" val="20001"/>
                    </a:ext>
                  </a:extLst>
                </a:gridCol>
                <a:gridCol w="1197915">
                  <a:extLst>
                    <a:ext uri="{9D8B030D-6E8A-4147-A177-3AD203B41FA5}">
                      <a16:colId xmlns:a16="http://schemas.microsoft.com/office/drawing/2014/main" val="20002"/>
                    </a:ext>
                  </a:extLst>
                </a:gridCol>
                <a:gridCol w="1017438">
                  <a:extLst>
                    <a:ext uri="{9D8B030D-6E8A-4147-A177-3AD203B41FA5}">
                      <a16:colId xmlns:a16="http://schemas.microsoft.com/office/drawing/2014/main" val="20003"/>
                    </a:ext>
                  </a:extLst>
                </a:gridCol>
              </a:tblGrid>
              <a:tr h="370840">
                <a:tc>
                  <a:txBody>
                    <a:bodyPr/>
                    <a:lstStyle/>
                    <a:p>
                      <a:pPr algn="r"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solidFill>
                            <a:schemeClr val="tx1"/>
                          </a:solidFill>
                        </a:rPr>
                        <a:t>2015</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rtl="1"/>
                      <a:r>
                        <a:rPr lang="ar" dirty="0">
                          <a:solidFill>
                            <a:schemeClr val="tx1"/>
                          </a:solidFill>
                        </a:rPr>
                        <a:t>2016</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rtl="1"/>
                      <a:r>
                        <a:rPr lang="ar" dirty="0">
                          <a:solidFill>
                            <a:schemeClr val="tx1"/>
                          </a:solidFill>
                        </a:rPr>
                        <a:t>2017</a:t>
                      </a: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rtl="1"/>
                      <a:r>
                        <a:rPr lang="ar" dirty="0"/>
                        <a:t>الكهرباء من الشبكة الرئيسية ( </a:t>
                      </a:r>
                      <a:r>
                        <a:rPr lang="ar" dirty="0" err="1"/>
                        <a:t>kWh </a:t>
                      </a:r>
                      <a:r>
                        <a:rPr lang="ar" baseline="-25000" dirty="0" err="1"/>
                        <a:t>e ، Grid </a:t>
                      </a:r>
                      <a:r>
                        <a:rPr lang="ar" dirty="0"/>
                        <a:t>)</a:t>
                      </a:r>
                    </a:p>
                  </a:txBody>
                  <a:tcPr>
                    <a:lnR w="28575" cap="flat" cmpd="sng" algn="ctr">
                      <a:solidFill>
                        <a:schemeClr val="bg1"/>
                      </a:solidFill>
                      <a:prstDash val="solid"/>
                      <a:round/>
                      <a:headEnd type="none" w="med" len="med"/>
                      <a:tailEnd type="none" w="med" len="med"/>
                    </a:lnR>
                    <a:noFill/>
                  </a:tcPr>
                </a:tc>
                <a:tc>
                  <a:txBody>
                    <a:bodyPr/>
                    <a:lstStyle/>
                    <a:p>
                      <a:pPr algn="ctr" rtl="1"/>
                      <a:r>
                        <a:rPr lang="ar" dirty="0"/>
                        <a:t>372،651</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a:r>
                        <a:rPr lang="ar" dirty="0"/>
                        <a:t>305،095</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a:r>
                        <a:rPr lang="ar" dirty="0"/>
                        <a:t>326502</a:t>
                      </a:r>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 dirty="0"/>
                        <a:t>الكهرباء من RES ( </a:t>
                      </a:r>
                      <a:r>
                        <a:rPr lang="ar" dirty="0" err="1"/>
                        <a:t>kWh </a:t>
                      </a:r>
                      <a:r>
                        <a:rPr lang="ar" baseline="-25000" dirty="0" err="1"/>
                        <a:t>e، RES </a:t>
                      </a:r>
                      <a:r>
                        <a:rPr lang="ar" dirty="0"/>
                        <a:t>)</a:t>
                      </a:r>
                    </a:p>
                  </a:txBody>
                  <a:tcPr>
                    <a:lnR w="28575" cap="flat" cmpd="sng" algn="ctr">
                      <a:solidFill>
                        <a:schemeClr val="bg1"/>
                      </a:solidFill>
                      <a:prstDash val="solid"/>
                      <a:round/>
                      <a:headEnd type="none" w="med" len="med"/>
                      <a:tailEnd type="none" w="med" len="med"/>
                    </a:lnR>
                    <a:noFill/>
                  </a:tcPr>
                </a:tc>
                <a:tc>
                  <a:txBody>
                    <a:bodyPr/>
                    <a:lstStyle/>
                    <a:p>
                      <a:pPr algn="ctr" rtl="1"/>
                      <a:r>
                        <a:rPr lang="ar" dirty="0"/>
                        <a:t>78504</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a:r>
                        <a:rPr lang="ar" dirty="0"/>
                        <a:t>94226</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a:r>
                        <a:rPr lang="ar" dirty="0"/>
                        <a:t>93.731</a:t>
                      </a:r>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1"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7129" y="3027574"/>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88620" y="1552652"/>
            <a:ext cx="8541382" cy="906133"/>
          </a:xfrm>
          <a:prstGeom prst="rect">
            <a:avLst/>
          </a:prstGeom>
        </p:spPr>
        <p:txBody>
          <a:bodyPr>
            <a:noAutofit/>
          </a:bodyPr>
          <a:lstStyle/>
          <a:p>
            <a:pPr marL="0" indent="0" algn="r" rtl="1">
              <a:buNone/>
            </a:pPr>
            <a:r>
              <a:rPr lang="ar" sz="2000" b="1" dirty="0">
                <a:cs typeface="Calibri" panose="020F0502020204030204" pitchFamily="34" charset="0"/>
              </a:rPr>
              <a:t>الكهرباء السنوية التي يتم توصيلها للمبنى (تم الحصول عليها من فواتير الكهرباء ( </a:t>
            </a:r>
            <a:r>
              <a:rPr lang="ar" sz="2000" b="1" dirty="0" err="1">
                <a:cs typeface="Calibri" panose="020F0502020204030204" pitchFamily="34" charset="0"/>
              </a:rPr>
              <a:t>kWh </a:t>
            </a:r>
            <a:r>
              <a:rPr lang="ar" sz="2000" b="1" baseline="-25000" dirty="0" err="1">
                <a:cs typeface="Calibri" panose="020F0502020204030204" pitchFamily="34" charset="0"/>
              </a:rPr>
              <a:t>e، Grid </a:t>
            </a:r>
            <a:r>
              <a:rPr lang="ar" sz="2000" b="1" dirty="0">
                <a:cs typeface="Calibri" panose="020F0502020204030204" pitchFamily="34" charset="0"/>
              </a:rPr>
              <a:t>) التي يتم شراؤها من الشبكة الرئيسية والكهرباء السنوية المنتجة من الخلايا الكهروضوئية ( </a:t>
            </a:r>
            <a:r>
              <a:rPr lang="ar" sz="2000" b="1" dirty="0" err="1">
                <a:cs typeface="Calibri" panose="020F0502020204030204" pitchFamily="34" charset="0"/>
              </a:rPr>
              <a:t>kWh </a:t>
            </a:r>
            <a:r>
              <a:rPr lang="ar" sz="2000" b="1" baseline="-25000" dirty="0" err="1">
                <a:cs typeface="Calibri" panose="020F0502020204030204" pitchFamily="34" charset="0"/>
              </a:rPr>
              <a:t>e، RES </a:t>
            </a:r>
            <a:r>
              <a:rPr lang="ar" sz="2000" b="1" dirty="0">
                <a:cs typeface="Calibri" panose="020F0502020204030204" pitchFamily="34" charset="0"/>
              </a:rPr>
              <a:t>)</a:t>
            </a:r>
          </a:p>
        </p:txBody>
      </p:sp>
      <p:pic>
        <p:nvPicPr>
          <p:cNvPr id="13"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37704" y="3440181"/>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3" name="Rectangle 2">
            <a:extLst>
              <a:ext uri="{FF2B5EF4-FFF2-40B4-BE49-F238E27FC236}">
                <a16:creationId xmlns:a16="http://schemas.microsoft.com/office/drawing/2014/main" id="{E304EB1D-10E9-FE34-5C5E-DF55241E695D}"/>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28713047"/>
      </p:ext>
    </p:extLst>
  </p:cSld>
  <p:clrMapOvr>
    <a:masterClrMapping/>
  </p:clrMapOvr>
  <p:transition advTm="872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29</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mc:AlternateContent xmlns:mc="http://schemas.openxmlformats.org/markup-compatibility/2006">
        <mc:Choice xmlns:a14="http://schemas.microsoft.com/office/drawing/2010/main" Requires="a14">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2863" y="2623515"/>
                <a:ext cx="8238274" cy="2564196"/>
              </a:xfrm>
              <a:prstGeom prst="rect">
                <a:avLst/>
              </a:prstGeom>
              <a:noFill/>
            </p:spPr>
            <p:txBody>
              <a:bodyPr>
                <a:noAutofit/>
              </a:bodyPr>
              <a:lstStyle/>
              <a:p>
                <a:pPr marL="0" indent="0" algn="r" rtl="1">
                  <a:buNone/>
                </a:pPr>
                <a:r>
                  <a:rPr lang="ar" sz="2200" b="1" dirty="0">
                    <a:cs typeface="Calibri" panose="020F0502020204030204" pitchFamily="34" charset="0"/>
                  </a:rPr>
                  <a:t>حساب متوسط الكهرباء السنوية </a:t>
                </a:r>
                <a:r>
                  <a:rPr lang="ar" sz="2200" b="1" u="sng" dirty="0">
                    <a:cs typeface="Calibri" panose="020F0502020204030204" pitchFamily="34" charset="0"/>
                  </a:rPr>
                  <a:t>من الخلايا الكهروضوئية </a:t>
                </a:r>
                <a:r>
                  <a:rPr lang="ar" sz="2200" b="1" dirty="0">
                    <a:cs typeface="Calibri" panose="020F0502020204030204" pitchFamily="34" charset="0"/>
                  </a:rPr>
                  <a:t>لخدمات المباني الفنية</a:t>
                </a:r>
              </a:p>
              <a:p>
                <a:pPr marL="0" lvl="0" indent="0" algn="r" rtl="1">
                  <a:buNone/>
                </a:pPr>
                <a:endParaRPr lang="en-US" sz="2200" dirty="0">
                  <a:solidFill>
                    <a:prstClr val="black"/>
                  </a:solidFill>
                  <a:cs typeface="Calibri" panose="020F0502020204030204" pitchFamily="34" charset="0"/>
                </a:endParaRPr>
              </a:p>
              <a:p>
                <a:pPr marL="0" lvl="0" indent="0" algn="r" rtl="1">
                  <a:buNone/>
                </a:pPr>
                <a:r>
                  <a:rPr lang="ar" sz="2200" dirty="0">
                    <a:solidFill>
                      <a:prstClr val="black"/>
                    </a:solidFill>
                    <a:cs typeface="Calibri" panose="020F0502020204030204" pitchFamily="34" charset="0"/>
                  </a:rPr>
                  <a:t>احسب متوسط ثلاث سنوات: </a:t>
                </a:r>
                <a14:m>
                  <m:oMath xmlns:m="http://schemas.openxmlformats.org/officeDocument/2006/math">
                    <m:f>
                      <m:fPr>
                        <m:ctrlPr>
                          <a:rPr lang="en-US" sz="2800" i="1">
                            <a:solidFill>
                              <a:prstClr val="black"/>
                            </a:solidFill>
                            <a:latin typeface="Cambria Math" panose="02040503050406030204" pitchFamily="18" charset="0"/>
                          </a:rPr>
                        </m:ctrlPr>
                      </m:fPr>
                      <m:num>
                        <m:r>
                          <a:rPr lang="en-US" sz="2800" i="1">
                            <a:solidFill>
                              <a:prstClr val="black"/>
                            </a:solidFill>
                            <a:latin typeface="Cambria Math"/>
                          </a:rPr>
                          <m:t>(</m:t>
                        </m:r>
                        <m:r>
                          <a:rPr lang="en-US" sz="2800" b="0" i="1" smtClean="0">
                            <a:solidFill>
                              <a:prstClr val="black"/>
                            </a:solidFill>
                            <a:latin typeface="Cambria Math"/>
                          </a:rPr>
                          <m:t>78</m:t>
                        </m:r>
                        <m:r>
                          <a:rPr lang="en-US" sz="2800" b="0" i="1" smtClean="0">
                            <a:solidFill>
                              <a:prstClr val="black"/>
                            </a:solidFill>
                            <a:latin typeface="Cambria Math"/>
                          </a:rPr>
                          <m:t>,</m:t>
                        </m:r>
                        <m:r>
                          <a:rPr lang="en-US" sz="2800" b="0" i="1" smtClean="0">
                            <a:solidFill>
                              <a:prstClr val="black"/>
                            </a:solidFill>
                            <a:latin typeface="Cambria Math"/>
                          </a:rPr>
                          <m:t>504</m:t>
                        </m:r>
                        <m:r>
                          <a:rPr lang="en-US" sz="2800" b="0" i="1" smtClean="0">
                            <a:solidFill>
                              <a:prstClr val="black"/>
                            </a:solidFill>
                            <a:latin typeface="Cambria Math"/>
                          </a:rPr>
                          <m:t>+</m:t>
                        </m:r>
                        <m:r>
                          <a:rPr lang="en-US" sz="2800" b="0" i="1" smtClean="0">
                            <a:solidFill>
                              <a:prstClr val="black"/>
                            </a:solidFill>
                            <a:latin typeface="Cambria Math"/>
                          </a:rPr>
                          <m:t>94</m:t>
                        </m:r>
                        <m:r>
                          <a:rPr lang="en-US" sz="2800" b="0" i="1" smtClean="0">
                            <a:solidFill>
                              <a:prstClr val="black"/>
                            </a:solidFill>
                            <a:latin typeface="Cambria Math"/>
                          </a:rPr>
                          <m:t>,</m:t>
                        </m:r>
                        <m:r>
                          <a:rPr lang="en-US" sz="2800" b="0" i="1" smtClean="0">
                            <a:solidFill>
                              <a:prstClr val="black"/>
                            </a:solidFill>
                            <a:latin typeface="Cambria Math"/>
                          </a:rPr>
                          <m:t>226</m:t>
                        </m:r>
                        <m:r>
                          <a:rPr lang="en-US" sz="2800" b="0" i="1" smtClean="0">
                            <a:solidFill>
                              <a:prstClr val="black"/>
                            </a:solidFill>
                            <a:latin typeface="Cambria Math"/>
                          </a:rPr>
                          <m:t>+</m:t>
                        </m:r>
                        <m:r>
                          <a:rPr lang="en-US" sz="2800" b="0" i="1" smtClean="0">
                            <a:solidFill>
                              <a:prstClr val="black"/>
                            </a:solidFill>
                            <a:latin typeface="Cambria Math"/>
                          </a:rPr>
                          <m:t>93</m:t>
                        </m:r>
                        <m:r>
                          <a:rPr lang="en-US" sz="2800" b="0" i="1" smtClean="0">
                            <a:solidFill>
                              <a:prstClr val="black"/>
                            </a:solidFill>
                            <a:latin typeface="Cambria Math"/>
                          </a:rPr>
                          <m:t>,</m:t>
                        </m:r>
                        <m:r>
                          <a:rPr lang="en-US" sz="2800" b="0" i="1" smtClean="0">
                            <a:solidFill>
                              <a:prstClr val="black"/>
                            </a:solidFill>
                            <a:latin typeface="Cambria Math"/>
                          </a:rPr>
                          <m:t>731</m:t>
                        </m:r>
                        <m:r>
                          <a:rPr lang="en-US" sz="2800" i="1">
                            <a:solidFill>
                              <a:prstClr val="black"/>
                            </a:solidFill>
                            <a:latin typeface="Cambria Math"/>
                          </a:rPr>
                          <m:t>)</m:t>
                        </m:r>
                      </m:num>
                      <m:den>
                        <m:r>
                          <a:rPr lang="en-US" sz="2800" i="1">
                            <a:solidFill>
                              <a:prstClr val="black"/>
                            </a:solidFill>
                            <a:latin typeface="Cambria Math"/>
                          </a:rPr>
                          <m:t>3</m:t>
                        </m:r>
                      </m:den>
                    </m:f>
                  </m:oMath>
                </a14:m>
                <a:r>
                  <a:rPr lang="ar" sz="2200" dirty="0">
                    <a:solidFill>
                      <a:prstClr val="black"/>
                    </a:solidFill>
                  </a:rPr>
                  <a:t>kWh </a:t>
                </a:r>
                <a:r>
                  <a:rPr lang="ar" sz="2200" baseline="-25000" dirty="0">
                    <a:solidFill>
                      <a:prstClr val="black"/>
                    </a:solidFill>
                  </a:rPr>
                  <a:t>e، RES</a:t>
                </a:r>
              </a:p>
              <a:p>
                <a:pPr marL="0" indent="0" algn="r" rtl="1">
                  <a:buNone/>
                </a:pPr>
                <a:endParaRPr lang="en-US" sz="2200" dirty="0"/>
              </a:p>
              <a:p>
                <a:pPr marL="0" indent="0" algn="r" rtl="1">
                  <a:buNone/>
                </a:pPr>
                <a:r>
                  <a:rPr lang="ar" sz="2200" dirty="0"/>
                  <a:t>متوسط </a:t>
                </a:r>
                <a:r>
                  <a:rPr lang="ar" sz="2200" b="1" u="sng" dirty="0"/>
                  <a:t>المجموع </a:t>
                </a:r>
                <a:r>
                  <a:rPr lang="ar" sz="2200" dirty="0"/>
                  <a:t>السنوي</a:t>
                </a:r>
                <a:r>
                  <a:rPr lang="ar" sz="2200" u="sng" dirty="0"/>
                  <a:t> </a:t>
                </a:r>
                <a:r>
                  <a:rPr lang="ar" sz="2200" b="1" u="sng" dirty="0">
                    <a:cs typeface="Calibri" panose="020F0502020204030204" pitchFamily="34" charset="0"/>
                  </a:rPr>
                  <a:t>الكهرباء </a:t>
                </a:r>
                <a:r>
                  <a:rPr lang="ar" sz="2200" dirty="0">
                    <a:cs typeface="Calibri" panose="020F0502020204030204" pitchFamily="34" charset="0"/>
                  </a:rPr>
                  <a:t>من الخلايا الكهروضوئية: </a:t>
                </a:r>
                <a:r>
                  <a:rPr lang="ar" sz="2200" b="1" dirty="0">
                    <a:cs typeface="Calibri" panose="020F0502020204030204" pitchFamily="34" charset="0"/>
                  </a:rPr>
                  <a:t>88،820 كيلو واط </a:t>
                </a:r>
                <a:r>
                  <a:rPr lang="ar" sz="2200" b="1" baseline="-25000" dirty="0">
                    <a:cs typeface="Calibri" panose="020F0502020204030204" pitchFamily="34" charset="0"/>
                  </a:rPr>
                  <a:t>ساعة ، RES</a:t>
                </a:r>
                <a:endParaRPr lang="en-US" sz="2200" b="1" baseline="-25000" dirty="0">
                  <a:cs typeface="Calibri" panose="020F0502020204030204" pitchFamily="34" charset="0"/>
                </a:endParaRPr>
              </a:p>
            </p:txBody>
          </p:sp>
        </mc:Choice>
        <mc:Fallback>
          <p:sp>
            <p:nvSpPr>
              <p:cNvPr id="4" name="Segnaposto contenuto 2">
                <a:extLst>
                  <a:ext uri="{FF2B5EF4-FFF2-40B4-BE49-F238E27FC236}">
                    <a16:creationId xmlns:a16="http://schemas.microsoft.com/office/drawing/2014/main" id="{86F2EB93-A63A-4210-B86A-E5FCAD7D8D7F}"/>
                  </a:ext>
                </a:extLst>
              </p:cNvPr>
              <p:cNvSpPr>
                <a:spLocks noGrp="1" noRot="1" noChangeAspect="1" noMove="1" noResize="1" noEditPoints="1" noAdjustHandles="1" noChangeArrowheads="1" noChangeShapeType="1" noTextEdit="1"/>
              </p:cNvSpPr>
              <p:nvPr>
                <p:ph idx="4294967295"/>
              </p:nvPr>
            </p:nvSpPr>
            <p:spPr>
              <a:xfrm>
                <a:off x="452863" y="2623515"/>
                <a:ext cx="8238274" cy="2564196"/>
              </a:xfrm>
              <a:prstGeom prst="rect">
                <a:avLst/>
              </a:prstGeom>
              <a:blipFill>
                <a:blip r:embed="rId2"/>
                <a:stretch>
                  <a:fillRect t="-1425" r="-888"/>
                </a:stretch>
              </a:blipFill>
            </p:spPr>
            <p:txBody>
              <a:bodyPr/>
              <a:lstStyle/>
              <a:p>
                <a:r>
                  <a:rPr lang="en-US">
                    <a:noFill/>
                  </a:rPr>
                  <a:t> </a:t>
                </a:r>
              </a:p>
            </p:txBody>
          </p:sp>
        </mc:Fallback>
      </mc:AlternateContent>
      <p:grpSp>
        <p:nvGrpSpPr>
          <p:cNvPr id="2" name="Group 1"/>
          <p:cNvGrpSpPr/>
          <p:nvPr/>
        </p:nvGrpSpPr>
        <p:grpSpPr>
          <a:xfrm>
            <a:off x="6386149" y="1428169"/>
            <a:ext cx="1675724" cy="953916"/>
            <a:chOff x="7465808" y="1387307"/>
            <a:chExt cx="1675724" cy="953916"/>
          </a:xfrm>
        </p:grpSpPr>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35793" y="1522530"/>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7755038" y="900000"/>
            <a:ext cx="1301429"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6" name="Rectangle 5">
            <a:extLst>
              <a:ext uri="{FF2B5EF4-FFF2-40B4-BE49-F238E27FC236}">
                <a16:creationId xmlns:a16="http://schemas.microsoft.com/office/drawing/2014/main" id="{1F32BED9-5660-1FF6-C178-8048CA380791}"/>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328099302"/>
      </p:ext>
    </p:extLst>
  </p:cSld>
  <p:clrMapOvr>
    <a:masterClrMapping/>
  </p:clrMapOvr>
  <p:transition advTm="969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3</a:t>
            </a:fld>
            <a:endParaRPr lang="en-US"/>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92340" y="926000"/>
            <a:ext cx="5364279" cy="607129"/>
          </a:xfrm>
          <a:prstGeom prst="rect">
            <a:avLst/>
          </a:prstGeom>
        </p:spPr>
        <p:txBody>
          <a:bodyPr>
            <a:normAutofit fontScale="92500"/>
          </a:bodyPr>
          <a:lstStyle/>
          <a:p>
            <a:pPr marL="0" indent="0" algn="ctr" rtl="1">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r>
              <a:rPr lang="ar" sz="2400" i="1" dirty="0">
                <a:latin typeface="Calibri" panose="020F0502020204030204" pitchFamily="34" charset="0"/>
                <a:cs typeface="Calibri" panose="020F0502020204030204" pitchFamily="34" charset="0"/>
              </a:rPr>
              <a:t>( </a:t>
            </a:r>
            <a:r>
              <a:rPr lang="ar" sz="2400" i="1" dirty="0">
                <a:solidFill>
                  <a:srgbClr val="00B050"/>
                </a:solidFill>
                <a:latin typeface="Calibri" panose="020F0502020204030204" pitchFamily="34" charset="0"/>
                <a:cs typeface="Calibri" panose="020F0502020204030204" pitchFamily="34" charset="0"/>
              </a:rPr>
              <a:t>كل </a:t>
            </a:r>
            <a:r>
              <a:rPr lang="ar-JO" sz="2400" i="1" dirty="0">
                <a:solidFill>
                  <a:srgbClr val="00B050"/>
                </a:solidFill>
                <a:latin typeface="Calibri" panose="020F0502020204030204" pitchFamily="34" charset="0"/>
                <a:cs typeface="Calibri" panose="020F0502020204030204" pitchFamily="34" charset="0"/>
              </a:rPr>
              <a:t>مصادر الطاقة المتجددة</a:t>
            </a:r>
            <a:r>
              <a:rPr lang="ar" sz="2400" i="1" dirty="0">
                <a:solidFill>
                  <a:srgbClr val="00B050"/>
                </a:solidFill>
                <a:latin typeface="Calibri" panose="020F0502020204030204" pitchFamily="34" charset="0"/>
                <a:cs typeface="Calibri" panose="020F0502020204030204" pitchFamily="34" charset="0"/>
              </a:rPr>
              <a:t> لجميع الاستخدامات </a:t>
            </a:r>
            <a:r>
              <a:rPr lang="ar" sz="2400" i="1" dirty="0">
                <a:latin typeface="Calibri" panose="020F0502020204030204" pitchFamily="34" charset="0"/>
                <a:cs typeface="Calibri" panose="020F0502020204030204" pitchFamily="34" charset="0"/>
              </a:rPr>
              <a:t>)</a:t>
            </a: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11" name="TextBox 10"/>
          <p:cNvSpPr txBox="1"/>
          <p:nvPr/>
        </p:nvSpPr>
        <p:spPr>
          <a:xfrm>
            <a:off x="1354033" y="1511470"/>
            <a:ext cx="1933350" cy="369332"/>
          </a:xfrm>
          <a:prstGeom prst="rect">
            <a:avLst/>
          </a:prstGeom>
          <a:noFill/>
        </p:spPr>
        <p:txBody>
          <a:bodyPr wrap="none" rtlCol="0">
            <a:spAutoFit/>
          </a:bodyPr>
          <a:lstStyle/>
          <a:p>
            <a:r>
              <a:rPr lang="ar" b="1" dirty="0"/>
              <a:t>قطاع خدمات الاتحاد الأوروبي</a:t>
            </a:r>
          </a:p>
        </p:txBody>
      </p:sp>
      <p:sp>
        <p:nvSpPr>
          <p:cNvPr id="13" name="TextBox 12"/>
          <p:cNvSpPr txBox="1"/>
          <p:nvPr/>
        </p:nvSpPr>
        <p:spPr>
          <a:xfrm>
            <a:off x="6495157" y="1511470"/>
            <a:ext cx="2212722" cy="646331"/>
          </a:xfrm>
          <a:prstGeom prst="rect">
            <a:avLst/>
          </a:prstGeom>
          <a:noFill/>
        </p:spPr>
        <p:txBody>
          <a:bodyPr wrap="square" rtlCol="0">
            <a:spAutoFit/>
          </a:bodyPr>
          <a:lstStyle/>
          <a:p>
            <a:r>
              <a:rPr lang="ar" b="1" dirty="0"/>
              <a:t>القطاع السكني في الاتحاد الأوروبي</a:t>
            </a:r>
          </a:p>
        </p:txBody>
      </p:sp>
      <p:sp>
        <p:nvSpPr>
          <p:cNvPr id="21" name="TextBox 20"/>
          <p:cNvSpPr txBox="1"/>
          <p:nvPr/>
        </p:nvSpPr>
        <p:spPr>
          <a:xfrm>
            <a:off x="0" y="5662715"/>
            <a:ext cx="1072730" cy="246221"/>
          </a:xfrm>
          <a:prstGeom prst="rect">
            <a:avLst/>
          </a:prstGeom>
          <a:noFill/>
        </p:spPr>
        <p:txBody>
          <a:bodyPr wrap="none" rtlCol="0">
            <a:spAutoFit/>
          </a:bodyPr>
          <a:lstStyle/>
          <a:p>
            <a:r>
              <a:rPr lang="ar" sz="1000" dirty="0"/>
              <a:t>المصدر: يوروستات</a:t>
            </a:r>
          </a:p>
        </p:txBody>
      </p:sp>
      <p:sp>
        <p:nvSpPr>
          <p:cNvPr id="3" name="Rectangle 2">
            <a:extLst>
              <a:ext uri="{FF2B5EF4-FFF2-40B4-BE49-F238E27FC236}">
                <a16:creationId xmlns:a16="http://schemas.microsoft.com/office/drawing/2014/main" id="{75B594B7-B61C-1086-6791-A17F1DF948DE}"/>
              </a:ext>
            </a:extLst>
          </p:cNvPr>
          <p:cNvSpPr/>
          <p:nvPr/>
        </p:nvSpPr>
        <p:spPr>
          <a:xfrm>
            <a:off x="2126123" y="6134502"/>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6" name="Picture 5">
            <a:extLst>
              <a:ext uri="{FF2B5EF4-FFF2-40B4-BE49-F238E27FC236}">
                <a16:creationId xmlns:a16="http://schemas.microsoft.com/office/drawing/2014/main" id="{9ACB0490-13B8-91DF-82DA-767F4DA7A748}"/>
              </a:ext>
            </a:extLst>
          </p:cNvPr>
          <p:cNvPicPr>
            <a:picLocks noChangeAspect="1"/>
          </p:cNvPicPr>
          <p:nvPr/>
        </p:nvPicPr>
        <p:blipFill rotWithShape="1">
          <a:blip r:embed="rId4">
            <a:extLst>
              <a:ext uri="{28A0092B-C50C-407E-A947-70E740481C1C}">
                <a14:useLocalDpi xmlns:a14="http://schemas.microsoft.com/office/drawing/2010/main" val="0"/>
              </a:ext>
            </a:extLst>
          </a:blip>
          <a:srcRect l="20769" t="7727" r="20514" b="56810"/>
          <a:stretch/>
        </p:blipFill>
        <p:spPr bwMode="auto">
          <a:xfrm>
            <a:off x="5191908" y="2176481"/>
            <a:ext cx="3636983" cy="2842882"/>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14F87144-4E1C-2A06-CECC-BD7EE7E63929}"/>
              </a:ext>
            </a:extLst>
          </p:cNvPr>
          <p:cNvPicPr>
            <a:picLocks noChangeAspect="1"/>
          </p:cNvPicPr>
          <p:nvPr/>
        </p:nvPicPr>
        <p:blipFill rotWithShape="1">
          <a:blip r:embed="rId4">
            <a:extLst>
              <a:ext uri="{28A0092B-C50C-407E-A947-70E740481C1C}">
                <a14:useLocalDpi xmlns:a14="http://schemas.microsoft.com/office/drawing/2010/main" val="0"/>
              </a:ext>
            </a:extLst>
          </a:blip>
          <a:srcRect l="10770" t="47549" r="25385" b="11540"/>
          <a:stretch/>
        </p:blipFill>
        <p:spPr bwMode="auto">
          <a:xfrm>
            <a:off x="472802" y="2157801"/>
            <a:ext cx="3958542" cy="3282887"/>
          </a:xfrm>
          <a:prstGeom prst="rect">
            <a:avLst/>
          </a:prstGeom>
          <a:noFill/>
          <a:ln>
            <a:noFill/>
          </a:ln>
          <a:extLst>
            <a:ext uri="{53640926-AAD7-44D8-BBD7-CCE9431645EC}">
              <a14:shadowObscured xmlns:a14="http://schemas.microsoft.com/office/drawing/2010/main"/>
            </a:ext>
          </a:extLst>
        </p:spPr>
      </p:pic>
      <p:pic>
        <p:nvPicPr>
          <p:cNvPr id="10" name="Picture 39">
            <a:extLst>
              <a:ext uri="{FF2B5EF4-FFF2-40B4-BE49-F238E27FC236}">
                <a16:creationId xmlns:a16="http://schemas.microsoft.com/office/drawing/2014/main" id="{0F9612DB-F762-3F63-4888-4B963F2CB943}"/>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93374" y="3521513"/>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9">
            <a:extLst>
              <a:ext uri="{FF2B5EF4-FFF2-40B4-BE49-F238E27FC236}">
                <a16:creationId xmlns:a16="http://schemas.microsoft.com/office/drawing/2014/main" id="{69B05603-45DF-6567-9A3E-E3B0EBF78869}"/>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320708" y="3489077"/>
            <a:ext cx="477794" cy="3185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8266152"/>
      </p:ext>
    </p:extLst>
  </p:cSld>
  <p:clrMapOvr>
    <a:masterClrMapping/>
  </p:clrMapOvr>
  <p:transition advTm="1352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7932" y="6560103"/>
            <a:ext cx="2133600" cy="275421"/>
          </a:xfrm>
        </p:spPr>
        <p:txBody>
          <a:bodyPr/>
          <a:lstStyle/>
          <a:p>
            <a:fld id="{243FB592-B9A9-49AA-A86F-4031F7B97808}" type="slidenum">
              <a:rPr lang="en-US" smtClean="0"/>
              <a:pPr/>
              <a:t>30</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mc:AlternateContent xmlns:mc="http://schemas.openxmlformats.org/markup-compatibility/2006">
        <mc:Choice xmlns:a14="http://schemas.microsoft.com/office/drawing/2010/main" Requires="a14">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14500" y="1130832"/>
                <a:ext cx="8229600" cy="4525963"/>
              </a:xfrm>
              <a:prstGeom prst="rect">
                <a:avLst/>
              </a:prstGeom>
              <a:noFill/>
            </p:spPr>
            <p:txBody>
              <a:bodyPr>
                <a:normAutofit/>
              </a:bodyPr>
              <a:lstStyle/>
              <a:p>
                <a:pPr marL="0" indent="0" algn="ctr" rtl="1">
                  <a:buNone/>
                </a:pPr>
                <a:r>
                  <a:rPr lang="ar" sz="2200" b="1" dirty="0">
                    <a:cs typeface="Calibri" panose="020F0502020204030204" pitchFamily="34" charset="0"/>
                  </a:rPr>
                  <a:t>حساب متوسط الكهرباء السنوية </a:t>
                </a:r>
                <a:r>
                  <a:rPr lang="ar" sz="2200" b="1" u="sng" dirty="0">
                    <a:cs typeface="Calibri" panose="020F0502020204030204" pitchFamily="34" charset="0"/>
                  </a:rPr>
                  <a:t>من الشبكة </a:t>
                </a:r>
                <a:r>
                  <a:rPr lang="ar" sz="2200" b="1" dirty="0">
                    <a:cs typeface="Calibri" panose="020F0502020204030204" pitchFamily="34" charset="0"/>
                  </a:rPr>
                  <a:t>لخدمات المباني الفنية</a:t>
                </a:r>
              </a:p>
              <a:p>
                <a:pPr marL="0" lvl="0" indent="0" algn="r" rtl="1">
                  <a:buNone/>
                </a:pPr>
                <a:endParaRPr lang="en-US" sz="2200" dirty="0">
                  <a:solidFill>
                    <a:prstClr val="black"/>
                  </a:solidFill>
                  <a:cs typeface="Calibri" panose="020F0502020204030204" pitchFamily="34" charset="0"/>
                </a:endParaRPr>
              </a:p>
              <a:p>
                <a:pPr marL="0" lvl="0" indent="0" algn="r" rtl="1">
                  <a:buNone/>
                </a:pPr>
                <a:r>
                  <a:rPr lang="ar" sz="2200" b="1" dirty="0">
                    <a:solidFill>
                      <a:prstClr val="black"/>
                    </a:solidFill>
                    <a:cs typeface="Calibri" panose="020F0502020204030204" pitchFamily="34" charset="0"/>
                  </a:rPr>
                  <a:t>متوسط الثلاث سنوات</a:t>
                </a:r>
              </a:p>
              <a:p>
                <a:pPr marL="0" lvl="0" indent="0" algn="r" rtl="1">
                  <a:buNone/>
                </a:pPr>
                <a:r>
                  <a:rPr lang="ar" sz="2200" dirty="0">
                    <a:solidFill>
                      <a:prstClr val="black"/>
                    </a:solidFill>
                    <a:cs typeface="Calibri" panose="020F0502020204030204" pitchFamily="34" charset="0"/>
                  </a:rPr>
                  <a:t>  </a:t>
                </a:r>
                <a14:m>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a:rPr>
                          <m:t>(</m:t>
                        </m:r>
                        <m:r>
                          <a:rPr lang="en-US" b="0" i="1" smtClean="0">
                            <a:solidFill>
                              <a:prstClr val="black"/>
                            </a:solidFill>
                            <a:latin typeface="Cambria Math"/>
                          </a:rPr>
                          <m:t>372</m:t>
                        </m:r>
                        <m:r>
                          <a:rPr lang="en-US" b="0" i="1" smtClean="0">
                            <a:solidFill>
                              <a:prstClr val="black"/>
                            </a:solidFill>
                            <a:latin typeface="Cambria Math"/>
                          </a:rPr>
                          <m:t>,</m:t>
                        </m:r>
                        <m:r>
                          <a:rPr lang="en-US" b="0" i="1" smtClean="0">
                            <a:solidFill>
                              <a:prstClr val="black"/>
                            </a:solidFill>
                            <a:latin typeface="Cambria Math"/>
                          </a:rPr>
                          <m:t>651</m:t>
                        </m:r>
                        <m:r>
                          <a:rPr lang="en-US" b="0" i="1" smtClean="0">
                            <a:solidFill>
                              <a:prstClr val="black"/>
                            </a:solidFill>
                            <a:latin typeface="Cambria Math"/>
                          </a:rPr>
                          <m:t>+</m:t>
                        </m:r>
                        <m:r>
                          <a:rPr lang="en-US" b="0" i="1" smtClean="0">
                            <a:solidFill>
                              <a:prstClr val="black"/>
                            </a:solidFill>
                            <a:latin typeface="Cambria Math"/>
                          </a:rPr>
                          <m:t>305</m:t>
                        </m:r>
                        <m:r>
                          <a:rPr lang="en-US" b="0" i="1" smtClean="0">
                            <a:solidFill>
                              <a:prstClr val="black"/>
                            </a:solidFill>
                            <a:latin typeface="Cambria Math"/>
                          </a:rPr>
                          <m:t>,</m:t>
                        </m:r>
                        <m:r>
                          <a:rPr lang="en-US" b="0" i="1" smtClean="0">
                            <a:solidFill>
                              <a:prstClr val="black"/>
                            </a:solidFill>
                            <a:latin typeface="Cambria Math"/>
                          </a:rPr>
                          <m:t>095</m:t>
                        </m:r>
                        <m:r>
                          <a:rPr lang="en-US" b="0" i="1" smtClean="0">
                            <a:solidFill>
                              <a:prstClr val="black"/>
                            </a:solidFill>
                            <a:latin typeface="Cambria Math"/>
                          </a:rPr>
                          <m:t>+</m:t>
                        </m:r>
                        <m:r>
                          <a:rPr lang="en-US" b="0" i="1" smtClean="0">
                            <a:solidFill>
                              <a:prstClr val="black"/>
                            </a:solidFill>
                            <a:latin typeface="Cambria Math"/>
                          </a:rPr>
                          <m:t>326</m:t>
                        </m:r>
                        <m:r>
                          <a:rPr lang="en-US" b="0" i="1" smtClean="0">
                            <a:solidFill>
                              <a:prstClr val="black"/>
                            </a:solidFill>
                            <a:latin typeface="Cambria Math"/>
                          </a:rPr>
                          <m:t>,</m:t>
                        </m:r>
                        <m:r>
                          <a:rPr lang="en-US" b="0" i="1" smtClean="0">
                            <a:solidFill>
                              <a:prstClr val="black"/>
                            </a:solidFill>
                            <a:latin typeface="Cambria Math"/>
                          </a:rPr>
                          <m:t>502</m:t>
                        </m:r>
                        <m:r>
                          <a:rPr lang="en-US" i="1">
                            <a:solidFill>
                              <a:prstClr val="black"/>
                            </a:solidFill>
                            <a:latin typeface="Cambria Math"/>
                          </a:rPr>
                          <m:t>)</m:t>
                        </m:r>
                      </m:num>
                      <m:den>
                        <m:r>
                          <a:rPr lang="en-US" i="1">
                            <a:solidFill>
                              <a:prstClr val="black"/>
                            </a:solidFill>
                            <a:latin typeface="Cambria Math"/>
                          </a:rPr>
                          <m:t>3</m:t>
                        </m:r>
                      </m:den>
                    </m:f>
                  </m:oMath>
                </a14:m>
                <a:r>
                  <a:rPr lang="ar" sz="2200" dirty="0">
                    <a:solidFill>
                      <a:prstClr val="black"/>
                    </a:solidFill>
                  </a:rPr>
                  <a:t>kWh </a:t>
                </a:r>
                <a:r>
                  <a:rPr lang="ar" sz="2200" baseline="-25000" dirty="0">
                    <a:solidFill>
                      <a:prstClr val="black"/>
                    </a:solidFill>
                  </a:rPr>
                  <a:t>e، Grid</a:t>
                </a:r>
              </a:p>
              <a:p>
                <a:pPr marL="0" indent="0" algn="r" rtl="1">
                  <a:buNone/>
                </a:pPr>
                <a:endParaRPr lang="en-US" sz="2200" dirty="0"/>
              </a:p>
              <a:p>
                <a:pPr marL="0" indent="0" algn="r" rtl="1">
                  <a:buNone/>
                </a:pPr>
                <a:r>
                  <a:rPr lang="ar" sz="2200" dirty="0"/>
                  <a:t>متوسط </a:t>
                </a:r>
                <a:r>
                  <a:rPr lang="ar" sz="2200" b="1" u="sng" dirty="0"/>
                  <a:t>المجموع </a:t>
                </a:r>
                <a:r>
                  <a:rPr lang="ar" sz="2200" dirty="0"/>
                  <a:t>السنوي</a:t>
                </a:r>
                <a:r>
                  <a:rPr lang="ar" sz="2200" u="sng" dirty="0"/>
                  <a:t> </a:t>
                </a:r>
                <a:r>
                  <a:rPr lang="ar" sz="2200" b="1" u="sng" dirty="0">
                    <a:cs typeface="Calibri" panose="020F0502020204030204" pitchFamily="34" charset="0"/>
                  </a:rPr>
                  <a:t>الكهرباء </a:t>
                </a:r>
                <a:r>
                  <a:rPr lang="ar" sz="2200" dirty="0">
                    <a:cs typeface="Calibri" panose="020F0502020204030204" pitchFamily="34" charset="0"/>
                  </a:rPr>
                  <a:t>من الشبكة الرئيسية: </a:t>
                </a:r>
                <a:r>
                  <a:rPr lang="ar" sz="2200" b="1" dirty="0">
                    <a:cs typeface="Calibri" panose="020F0502020204030204" pitchFamily="34" charset="0"/>
                  </a:rPr>
                  <a:t>334،749 </a:t>
                </a:r>
                <a:r>
                  <a:rPr lang="ar" sz="2200" b="1" dirty="0" err="1">
                    <a:cs typeface="Calibri" panose="020F0502020204030204" pitchFamily="34" charset="0"/>
                  </a:rPr>
                  <a:t>كيلوواط </a:t>
                </a:r>
                <a:r>
                  <a:rPr lang="ar" sz="2200" b="1" baseline="-25000" dirty="0" err="1">
                    <a:cs typeface="Calibri" panose="020F0502020204030204" pitchFamily="34" charset="0"/>
                  </a:rPr>
                  <a:t>ساعة ، الشبكة الكهربائية</a:t>
                </a:r>
                <a:endParaRPr lang="en-US" sz="2200" b="1" baseline="-25000" dirty="0">
                  <a:cs typeface="Calibri" panose="020F0502020204030204" pitchFamily="34" charset="0"/>
                </a:endParaRPr>
              </a:p>
              <a:p>
                <a:pPr marL="0" indent="0" algn="r" rtl="1">
                  <a:buNone/>
                </a:pPr>
                <a:endParaRPr lang="en-US" sz="2200" dirty="0">
                  <a:cs typeface="Calibri" panose="020F0502020204030204" pitchFamily="34" charset="0"/>
                </a:endParaRPr>
              </a:p>
              <a:p>
                <a:pPr marL="361950" indent="0" algn="r" rtl="1">
                  <a:buNone/>
                </a:pPr>
                <a:r>
                  <a:rPr lang="ar" sz="2200" dirty="0">
                    <a:cs typeface="Calibri" panose="020F0502020204030204" pitchFamily="34" charset="0"/>
                  </a:rPr>
                  <a:t>احسب الكهرباء المستخدمة من قبل خدمات المباني الفنية في النطاق باستخدام المحاكاة المعايرة أو استخدم الانهيار النموذجي</a:t>
                </a:r>
              </a:p>
            </p:txBody>
          </p:sp>
        </mc:Choice>
        <mc:Fallback>
          <p:sp>
            <p:nvSpPr>
              <p:cNvPr id="4" name="Segnaposto contenuto 2">
                <a:extLst>
                  <a:ext uri="{FF2B5EF4-FFF2-40B4-BE49-F238E27FC236}">
                    <a16:creationId xmlns:a16="http://schemas.microsoft.com/office/drawing/2014/main" id="{86F2EB93-A63A-4210-B86A-E5FCAD7D8D7F}"/>
                  </a:ext>
                </a:extLst>
              </p:cNvPr>
              <p:cNvSpPr>
                <a:spLocks noGrp="1" noRot="1" noChangeAspect="1" noMove="1" noResize="1" noEditPoints="1" noAdjustHandles="1" noChangeArrowheads="1" noChangeShapeType="1" noTextEdit="1"/>
              </p:cNvSpPr>
              <p:nvPr>
                <p:ph idx="4294967295"/>
              </p:nvPr>
            </p:nvSpPr>
            <p:spPr>
              <a:xfrm>
                <a:off x="114500" y="1130832"/>
                <a:ext cx="8229600" cy="4525963"/>
              </a:xfrm>
              <a:prstGeom prst="rect">
                <a:avLst/>
              </a:prstGeom>
              <a:blipFill>
                <a:blip r:embed="rId2"/>
                <a:stretch>
                  <a:fillRect t="-943" r="-963"/>
                </a:stretch>
              </a:blipFill>
            </p:spPr>
            <p:txBody>
              <a:bodyPr/>
              <a:lstStyle/>
              <a:p>
                <a:r>
                  <a:rPr lang="en-US">
                    <a:noFill/>
                  </a:rPr>
                  <a:t> </a:t>
                </a:r>
              </a:p>
            </p:txBody>
          </p:sp>
        </mc:Fallback>
      </mc:AlternateContent>
      <p:grpSp>
        <p:nvGrpSpPr>
          <p:cNvPr id="6" name="Group 5"/>
          <p:cNvGrpSpPr/>
          <p:nvPr/>
        </p:nvGrpSpPr>
        <p:grpSpPr>
          <a:xfrm>
            <a:off x="114500" y="1192451"/>
            <a:ext cx="1675724" cy="953916"/>
            <a:chOff x="7465808" y="1387307"/>
            <a:chExt cx="1675724" cy="953916"/>
          </a:xfrm>
        </p:grpSpPr>
        <p:pic>
          <p:nvPicPr>
            <p:cNvPr id="7"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7672967" y="738213"/>
            <a:ext cx="142473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1"/>
            <a:r>
              <a:rPr lang="ar" sz="2400" b="1" i="1" dirty="0">
                <a:cs typeface="Calibri" panose="020F0502020204030204" pitchFamily="34" charset="0"/>
              </a:rPr>
              <a:t>الخطوة 2</a:t>
            </a:r>
            <a:endParaRPr lang="el-GR" sz="2400" dirty="0"/>
          </a:p>
        </p:txBody>
      </p:sp>
      <p:pic>
        <p:nvPicPr>
          <p:cNvPr id="1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06271" y="5936474"/>
            <a:ext cx="378512" cy="368806"/>
          </a:xfrm>
          <a:prstGeom prst="rect">
            <a:avLst/>
          </a:prstGeom>
          <a:solidFill>
            <a:srgbClr val="FFFF00"/>
          </a:solidFill>
          <a:ln>
            <a:noFill/>
          </a:ln>
        </p:spPr>
      </p:pic>
      <p:sp>
        <p:nvSpPr>
          <p:cNvPr id="13" name="TextBox 12"/>
          <p:cNvSpPr txBox="1"/>
          <p:nvPr/>
        </p:nvSpPr>
        <p:spPr>
          <a:xfrm>
            <a:off x="7062385" y="5894685"/>
            <a:ext cx="1452642" cy="461665"/>
          </a:xfrm>
          <a:prstGeom prst="rect">
            <a:avLst/>
          </a:prstGeom>
          <a:noFill/>
        </p:spPr>
        <p:txBody>
          <a:bodyPr wrap="none" rtlCol="0">
            <a:spAutoFit/>
          </a:bodyPr>
          <a:lstStyle/>
          <a:p>
            <a:pPr algn="r" rtl="1"/>
            <a:r>
              <a:rPr lang="ar" sz="2400" dirty="0"/>
              <a:t>انظر </a:t>
            </a:r>
            <a:r>
              <a:rPr lang="ar" sz="2400" b="1" dirty="0"/>
              <a:t>ب 1.3</a:t>
            </a:r>
            <a:endParaRPr lang="en-US" sz="2400" dirty="0"/>
          </a:p>
        </p:txBody>
      </p:sp>
      <p:pic>
        <p:nvPicPr>
          <p:cNvPr id="1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 y="4615613"/>
            <a:ext cx="378512" cy="368806"/>
          </a:xfrm>
          <a:prstGeom prst="rect">
            <a:avLst/>
          </a:prstGeom>
          <a:solidFill>
            <a:srgbClr val="FFFF00"/>
          </a:solidFill>
          <a:ln>
            <a:noFill/>
          </a:ln>
        </p:spPr>
      </p:pic>
      <p:sp>
        <p:nvSpPr>
          <p:cNvPr id="3" name="Rectangle 2">
            <a:extLst>
              <a:ext uri="{FF2B5EF4-FFF2-40B4-BE49-F238E27FC236}">
                <a16:creationId xmlns:a16="http://schemas.microsoft.com/office/drawing/2014/main" id="{261D24F5-F3FA-EE6B-F56F-1332A2B9FDC1}"/>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571482442"/>
      </p:ext>
    </p:extLst>
  </p:cSld>
  <p:clrMapOvr>
    <a:masterClrMapping/>
  </p:clrMapOvr>
  <p:transition advTm="1075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9425"/>
            <a:ext cx="2133600" cy="272266"/>
          </a:xfrm>
        </p:spPr>
        <p:txBody>
          <a:bodyPr/>
          <a:lstStyle/>
          <a:p>
            <a:fld id="{243FB592-B9A9-49AA-A86F-4031F7B97808}" type="slidenum">
              <a:rPr lang="en-US" smtClean="0"/>
              <a:pPr/>
              <a:t>31</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4525963"/>
          </a:xfrm>
          <a:prstGeom prst="rect">
            <a:avLst/>
          </a:prstGeom>
          <a:noFill/>
        </p:spPr>
        <p:txBody>
          <a:bodyPr>
            <a:normAutofit/>
          </a:bodyPr>
          <a:lstStyle/>
          <a:p>
            <a:pPr marL="0" indent="0" rtl="1">
              <a:buNone/>
            </a:pPr>
            <a:r>
              <a:rPr lang="ar" sz="2200" b="1" dirty="0">
                <a:cs typeface="Calibri" panose="020F0502020204030204" pitchFamily="34" charset="0"/>
              </a:rPr>
              <a:t>حساب متوسط الكهرباء السنوية </a:t>
            </a:r>
            <a:r>
              <a:rPr lang="ar" sz="2200" b="1" u="sng" dirty="0">
                <a:cs typeface="Calibri" panose="020F0502020204030204" pitchFamily="34" charset="0"/>
              </a:rPr>
              <a:t>من الشبكة </a:t>
            </a:r>
            <a:r>
              <a:rPr lang="ar" sz="2200" b="1" dirty="0">
                <a:cs typeface="Calibri" panose="020F0502020204030204" pitchFamily="34" charset="0"/>
              </a:rPr>
              <a:t>لخدمات المباني الفنية</a:t>
            </a:r>
          </a:p>
          <a:p>
            <a:pPr marL="0" indent="0" algn="r" rtl="1">
              <a:buNone/>
            </a:pPr>
            <a:endParaRPr lang="en-US" sz="2200" dirty="0">
              <a:cs typeface="Calibri" panose="020F0502020204030204" pitchFamily="34" charset="0"/>
            </a:endParaRPr>
          </a:p>
          <a:p>
            <a:pPr marL="0" indent="0" algn="r" rtl="1">
              <a:buNone/>
            </a:pPr>
            <a:r>
              <a:rPr lang="ar" sz="2200" dirty="0">
                <a:cs typeface="Calibri" panose="020F0502020204030204" pitchFamily="34" charset="0"/>
              </a:rPr>
              <a:t>انهيار الطلب على الكهرباء من مراجعة الطاقة</a:t>
            </a:r>
          </a:p>
          <a:p>
            <a:pPr marL="0" indent="0" algn="r" rtl="1">
              <a:buNone/>
            </a:pPr>
            <a:endParaRPr lang="en-US" sz="2200" b="1" dirty="0">
              <a:cs typeface="Calibri" panose="020F0502020204030204" pitchFamily="34" charset="0"/>
            </a:endParaRPr>
          </a:p>
        </p:txBody>
      </p:sp>
      <p:grpSp>
        <p:nvGrpSpPr>
          <p:cNvPr id="6" name="Group 5"/>
          <p:cNvGrpSpPr/>
          <p:nvPr/>
        </p:nvGrpSpPr>
        <p:grpSpPr>
          <a:xfrm>
            <a:off x="7720313" y="896787"/>
            <a:ext cx="1349743" cy="731837"/>
            <a:chOff x="7465808" y="1387307"/>
            <a:chExt cx="1675724" cy="953916"/>
          </a:xfrm>
        </p:grpSpPr>
        <p:pic>
          <p:nvPicPr>
            <p:cNvPr id="7"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746580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Rectangle 10"/>
          <p:cNvSpPr/>
          <p:nvPr/>
        </p:nvSpPr>
        <p:spPr>
          <a:xfrm>
            <a:off x="3655136" y="2544468"/>
            <a:ext cx="5486396" cy="1609671"/>
          </a:xfrm>
          <a:prstGeom prst="rect">
            <a:avLst/>
          </a:prstGeom>
        </p:spPr>
        <p:txBody>
          <a:bodyPr wrap="square">
            <a:spAutoFit/>
          </a:bodyPr>
          <a:lstStyle/>
          <a:p>
            <a:pPr lvl="0" algn="r" rtl="1">
              <a:spcBef>
                <a:spcPct val="20000"/>
              </a:spcBef>
            </a:pPr>
            <a:r>
              <a:rPr lang="ar" sz="2200" b="1" dirty="0">
                <a:solidFill>
                  <a:prstClr val="black"/>
                </a:solidFill>
              </a:rPr>
              <a:t>خدمات البناء الفني في النطاق </a:t>
            </a:r>
            <a:r>
              <a:rPr lang="ar" sz="2200" dirty="0">
                <a:solidFill>
                  <a:prstClr val="black"/>
                </a:solidFill>
              </a:rPr>
              <a:t>:</a:t>
            </a:r>
          </a:p>
          <a:p>
            <a:pPr lvl="0" algn="r" rtl="1">
              <a:spcBef>
                <a:spcPct val="20000"/>
              </a:spcBef>
            </a:pPr>
            <a:r>
              <a:rPr lang="ar" dirty="0">
                <a:solidFill>
                  <a:prstClr val="black"/>
                </a:solidFill>
              </a:rPr>
              <a:t>التبريد (21.9٪) + تهوية العادم ، المراوح (13.2٪) + الماء الساخن المنزلي (2.7٪) + الإضاءة (36.5٪) + الملحقات ، المضخات وغيرها (3.8٪) = 78.1 </a:t>
            </a:r>
            <a:r>
              <a:rPr lang="ar" dirty="0" err="1">
                <a:solidFill>
                  <a:prstClr val="black"/>
                </a:solidFill>
              </a:rPr>
              <a:t>٪ </a:t>
            </a:r>
            <a:r>
              <a:rPr lang="ar" dirty="0">
                <a:solidFill>
                  <a:prstClr val="black"/>
                </a:solidFill>
              </a:rPr>
              <a:t>من </a:t>
            </a:r>
            <a:r>
              <a:rPr lang="ar" b="1" u="sng" dirty="0">
                <a:solidFill>
                  <a:prstClr val="black"/>
                </a:solidFill>
              </a:rPr>
              <a:t>إجمالي </a:t>
            </a:r>
            <a:r>
              <a:rPr lang="ar" dirty="0">
                <a:solidFill>
                  <a:prstClr val="black"/>
                </a:solidFill>
              </a:rPr>
              <a:t>الكهرباء</a:t>
            </a:r>
          </a:p>
          <a:p>
            <a:pPr lvl="0" algn="r" rtl="1">
              <a:spcBef>
                <a:spcPts val="600"/>
              </a:spcBef>
            </a:pPr>
            <a:r>
              <a:rPr lang="ar" sz="1400" i="1" dirty="0">
                <a:solidFill>
                  <a:prstClr val="black"/>
                </a:solidFill>
              </a:rPr>
              <a:t>يتم تغطية الطلب على تدفئة المساحات بوقود نظام التدفئة المركزية الذي يعمل بالزيت</a:t>
            </a:r>
          </a:p>
        </p:txBody>
      </p:sp>
      <p:sp>
        <p:nvSpPr>
          <p:cNvPr id="13" name="Rectangle 12"/>
          <p:cNvSpPr/>
          <p:nvPr/>
        </p:nvSpPr>
        <p:spPr>
          <a:xfrm>
            <a:off x="642551" y="4922169"/>
            <a:ext cx="8192529" cy="769441"/>
          </a:xfrm>
          <a:prstGeom prst="rect">
            <a:avLst/>
          </a:prstGeom>
        </p:spPr>
        <p:txBody>
          <a:bodyPr wrap="square">
            <a:spAutoFit/>
          </a:bodyPr>
          <a:lstStyle/>
          <a:p>
            <a:pPr lvl="0" algn="r" rtl="1">
              <a:spcBef>
                <a:spcPts val="1200"/>
              </a:spcBef>
            </a:pPr>
            <a:r>
              <a:rPr lang="ar" sz="2200" dirty="0">
                <a:solidFill>
                  <a:prstClr val="black"/>
                </a:solidFill>
              </a:rPr>
              <a:t>متوسط </a:t>
            </a:r>
            <a:r>
              <a:rPr lang="ar" sz="2200" b="1" u="sng" dirty="0">
                <a:solidFill>
                  <a:prstClr val="black"/>
                </a:solidFill>
                <a:cs typeface="Calibri" panose="020F0502020204030204" pitchFamily="34" charset="0"/>
              </a:rPr>
              <a:t>الكهرباء السنوية لخدمات المباني الفنية </a:t>
            </a:r>
            <a:r>
              <a:rPr lang="ar" sz="2200" dirty="0">
                <a:solidFill>
                  <a:prstClr val="black"/>
                </a:solidFill>
                <a:cs typeface="Calibri" panose="020F0502020204030204" pitchFamily="34" charset="0"/>
              </a:rPr>
              <a:t>من الشبكة الرئيسية: 334،749 </a:t>
            </a:r>
            <a:r>
              <a:rPr lang="ar" sz="2200" dirty="0" err="1">
                <a:solidFill>
                  <a:prstClr val="black"/>
                </a:solidFill>
                <a:cs typeface="Calibri" panose="020F0502020204030204" pitchFamily="34" charset="0"/>
              </a:rPr>
              <a:t>كيلو واط </a:t>
            </a:r>
            <a:r>
              <a:rPr lang="ar" sz="2200" baseline="-25000" dirty="0" err="1">
                <a:solidFill>
                  <a:prstClr val="black"/>
                </a:solidFill>
                <a:cs typeface="Calibri" panose="020F0502020204030204" pitchFamily="34" charset="0"/>
              </a:rPr>
              <a:t>ساعي ، الشبكة</a:t>
            </a:r>
            <a:r>
              <a:rPr lang="ar" sz="2200" dirty="0">
                <a:solidFill>
                  <a:prstClr val="black"/>
                </a:solidFill>
                <a:cs typeface="Calibri" panose="020F0502020204030204" pitchFamily="34" charset="0"/>
              </a:rPr>
              <a:t> </a:t>
            </a:r>
            <a:r>
              <a:rPr lang="ar" sz="2200" dirty="0">
                <a:solidFill>
                  <a:prstClr val="black"/>
                </a:solidFill>
                <a:cs typeface="Calibri" panose="020F0502020204030204" pitchFamily="34" charset="0"/>
                <a:sym typeface="Wingdings"/>
              </a:rPr>
              <a:t> </a:t>
            </a:r>
            <a:r>
              <a:rPr lang="ar" sz="2200" dirty="0">
                <a:solidFill>
                  <a:prstClr val="black"/>
                </a:solidFill>
                <a:cs typeface="Calibri" panose="020F0502020204030204" pitchFamily="34" charset="0"/>
              </a:rPr>
              <a:t>78.1٪ = </a:t>
            </a:r>
            <a:r>
              <a:rPr lang="ar" sz="2200" b="1" dirty="0">
                <a:solidFill>
                  <a:prstClr val="black"/>
                </a:solidFill>
                <a:cs typeface="Calibri" panose="020F0502020204030204" pitchFamily="34" charset="0"/>
              </a:rPr>
              <a:t>261،439 </a:t>
            </a:r>
            <a:r>
              <a:rPr lang="ar" sz="2200" b="1" dirty="0" err="1">
                <a:solidFill>
                  <a:prstClr val="black"/>
                </a:solidFill>
                <a:cs typeface="Calibri" panose="020F0502020204030204" pitchFamily="34" charset="0"/>
              </a:rPr>
              <a:t>كيلو واط ساعة </a:t>
            </a:r>
            <a:r>
              <a:rPr lang="ar" sz="2200" b="1" baseline="-25000" dirty="0" err="1">
                <a:solidFill>
                  <a:prstClr val="black"/>
                </a:solidFill>
                <a:cs typeface="Calibri" panose="020F0502020204030204" pitchFamily="34" charset="0"/>
              </a:rPr>
              <a:t>e </a:t>
            </a:r>
            <a:r>
              <a:rPr lang="ar" sz="2200" b="1" baseline="-25000" dirty="0">
                <a:solidFill>
                  <a:prstClr val="black"/>
                </a:solidFill>
                <a:cs typeface="Calibri" panose="020F0502020204030204" pitchFamily="34" charset="0"/>
              </a:rPr>
              <a:t>، الشبكة</a:t>
            </a:r>
          </a:p>
        </p:txBody>
      </p:sp>
      <p:pic>
        <p:nvPicPr>
          <p:cNvPr id="1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94476" y="5894685"/>
            <a:ext cx="378512" cy="368806"/>
          </a:xfrm>
          <a:prstGeom prst="rect">
            <a:avLst/>
          </a:prstGeom>
          <a:solidFill>
            <a:srgbClr val="FFFF00"/>
          </a:solidFill>
          <a:ln>
            <a:noFill/>
          </a:ln>
        </p:spPr>
      </p:pic>
      <p:sp>
        <p:nvSpPr>
          <p:cNvPr id="15" name="TextBox 14"/>
          <p:cNvSpPr txBox="1"/>
          <p:nvPr/>
        </p:nvSpPr>
        <p:spPr>
          <a:xfrm>
            <a:off x="7062385" y="5894685"/>
            <a:ext cx="1452642" cy="461665"/>
          </a:xfrm>
          <a:prstGeom prst="rect">
            <a:avLst/>
          </a:prstGeom>
          <a:noFill/>
        </p:spPr>
        <p:txBody>
          <a:bodyPr wrap="none" rtlCol="0">
            <a:spAutoFit/>
          </a:bodyPr>
          <a:lstStyle/>
          <a:p>
            <a:pPr algn="r" rtl="1"/>
            <a:r>
              <a:rPr lang="ar" sz="2400" dirty="0"/>
              <a:t>انظر </a:t>
            </a:r>
            <a:r>
              <a:rPr lang="ar" sz="2400" b="1" dirty="0"/>
              <a:t>ب 1.3</a:t>
            </a:r>
            <a:endParaRPr lang="en-US" sz="2400" dirty="0"/>
          </a:p>
        </p:txBody>
      </p:sp>
      <p:sp>
        <p:nvSpPr>
          <p:cNvPr id="3" name="Rectangle 2">
            <a:extLst>
              <a:ext uri="{FF2B5EF4-FFF2-40B4-BE49-F238E27FC236}">
                <a16:creationId xmlns:a16="http://schemas.microsoft.com/office/drawing/2014/main" id="{7A239704-362C-5605-4A5D-DB1DEAFA05F9}"/>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 name="Picture 1">
            <a:extLst>
              <a:ext uri="{FF2B5EF4-FFF2-40B4-BE49-F238E27FC236}">
                <a16:creationId xmlns:a16="http://schemas.microsoft.com/office/drawing/2014/main" id="{7523B034-327D-E57C-9C70-E4598F26C11F}"/>
              </a:ext>
            </a:extLst>
          </p:cNvPr>
          <p:cNvPicPr>
            <a:picLocks noChangeAspect="1"/>
          </p:cNvPicPr>
          <p:nvPr/>
        </p:nvPicPr>
        <p:blipFill rotWithShape="1">
          <a:blip r:embed="rId5">
            <a:extLst>
              <a:ext uri="{28A0092B-C50C-407E-A947-70E740481C1C}">
                <a14:useLocalDpi xmlns:a14="http://schemas.microsoft.com/office/drawing/2010/main" val="0"/>
              </a:ext>
            </a:extLst>
          </a:blip>
          <a:srcRect l="18076" t="15057" r="37436" b="64438"/>
          <a:stretch/>
        </p:blipFill>
        <p:spPr bwMode="auto">
          <a:xfrm>
            <a:off x="167576" y="2309065"/>
            <a:ext cx="3487560" cy="20804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37268012"/>
      </p:ext>
    </p:extLst>
  </p:cSld>
  <p:clrMapOvr>
    <a:masterClrMapping/>
  </p:clrMapOvr>
  <p:transition advTm="3071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2069" y="6560820"/>
            <a:ext cx="2133600" cy="288000"/>
          </a:xfrm>
        </p:spPr>
        <p:txBody>
          <a:bodyPr/>
          <a:lstStyle/>
          <a:p>
            <a:fld id="{243FB592-B9A9-49AA-A86F-4031F7B97808}" type="slidenum">
              <a:rPr lang="en-US" smtClean="0"/>
              <a:pPr/>
              <a:t>32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4" name="Rounded Rectangle 3"/>
          <p:cNvSpPr/>
          <p:nvPr/>
        </p:nvSpPr>
        <p:spPr>
          <a:xfrm>
            <a:off x="2395789" y="4908337"/>
            <a:ext cx="2194560"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rtl="1">
              <a:lnSpc>
                <a:spcPts val="2500"/>
              </a:lnSpc>
            </a:pPr>
            <a:r>
              <a:rPr lang="ar" sz="2400" b="1" u="sng" dirty="0">
                <a:solidFill>
                  <a:srgbClr val="FF0000"/>
                </a:solidFill>
                <a:effectLst>
                  <a:outerShdw blurRad="38100" dist="38100" dir="2700000" algn="tl">
                    <a:srgbClr val="000000">
                      <a:alpha val="43137"/>
                    </a:srgbClr>
                  </a:outerShdw>
                </a:effectLst>
              </a:rPr>
              <a:t>350259</a:t>
            </a:r>
          </a:p>
          <a:p>
            <a:pPr algn="ctr" rtl="1">
              <a:lnSpc>
                <a:spcPts val="2500"/>
              </a:lnSpc>
            </a:pPr>
            <a:r>
              <a:rPr lang="ar" sz="1200" b="1" dirty="0">
                <a:effectLst>
                  <a:outerShdw blurRad="38100" dist="38100" dir="2700000" algn="tl">
                    <a:srgbClr val="000000">
                      <a:alpha val="43137"/>
                    </a:srgbClr>
                  </a:outerShdw>
                </a:effectLst>
              </a:rPr>
              <a:t>إجمالي الطاقة الكهربائية ( </a:t>
            </a:r>
            <a:r>
              <a:rPr lang="ar" sz="1200" b="1" dirty="0" err="1">
                <a:effectLst>
                  <a:outerShdw blurRad="38100" dist="38100" dir="2700000" algn="tl">
                    <a:srgbClr val="000000">
                      <a:alpha val="43137"/>
                    </a:srgbClr>
                  </a:outerShdw>
                </a:effectLst>
              </a:rPr>
              <a:t>كيلوواط </a:t>
            </a:r>
            <a:r>
              <a:rPr lang="ar" sz="1200" b="1" baseline="-25000" dirty="0" err="1">
                <a:effectLst>
                  <a:outerShdw blurRad="38100" dist="38100" dir="2700000" algn="tl">
                    <a:srgbClr val="000000">
                      <a:alpha val="43137"/>
                    </a:srgbClr>
                  </a:outerShdw>
                </a:effectLst>
              </a:rPr>
              <a:t>ساعة ، إجمالي </a:t>
            </a:r>
            <a:r>
              <a:rPr lang="ar" sz="1200" b="1" dirty="0">
                <a:effectLst>
                  <a:outerShdw blurRad="38100" dist="38100" dir="2700000" algn="tl">
                    <a:srgbClr val="000000">
                      <a:alpha val="43137"/>
                    </a:srgbClr>
                  </a:outerShdw>
                </a:effectLst>
              </a:rPr>
              <a:t>)</a:t>
            </a:r>
          </a:p>
        </p:txBody>
      </p:sp>
      <p:sp>
        <p:nvSpPr>
          <p:cNvPr id="6" name="Rounded Rectangle 5"/>
          <p:cNvSpPr/>
          <p:nvPr/>
        </p:nvSpPr>
        <p:spPr>
          <a:xfrm>
            <a:off x="2395789" y="3098146"/>
            <a:ext cx="2194560" cy="96829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rtl="1">
              <a:lnSpc>
                <a:spcPts val="2500"/>
              </a:lnSpc>
            </a:pPr>
            <a:r>
              <a:rPr lang="ar" sz="2400" b="1" u="sng" dirty="0">
                <a:effectLst>
                  <a:outerShdw blurRad="38100" dist="38100" dir="2700000" algn="tl">
                    <a:srgbClr val="000000">
                      <a:alpha val="43137"/>
                    </a:srgbClr>
                  </a:outerShdw>
                </a:effectLst>
              </a:rPr>
              <a:t>88820</a:t>
            </a:r>
          </a:p>
          <a:p>
            <a:pPr algn="ctr" rtl="1">
              <a:lnSpc>
                <a:spcPts val="2500"/>
              </a:lnSpc>
            </a:pPr>
            <a:r>
              <a:rPr lang="ar" sz="1200" b="1" dirty="0">
                <a:effectLst>
                  <a:outerShdw blurRad="38100" dist="38100" dir="2700000" algn="tl">
                    <a:srgbClr val="000000">
                      <a:alpha val="43137"/>
                    </a:srgbClr>
                  </a:outerShdw>
                </a:effectLst>
              </a:rPr>
              <a:t>الكهرباء من RES ( </a:t>
            </a:r>
            <a:r>
              <a:rPr lang="ar" sz="1200" b="1" dirty="0" err="1">
                <a:effectLst>
                  <a:outerShdw blurRad="38100" dist="38100" dir="2700000" algn="tl">
                    <a:srgbClr val="000000">
                      <a:alpha val="43137"/>
                    </a:srgbClr>
                  </a:outerShdw>
                </a:effectLst>
              </a:rPr>
              <a:t>kWh </a:t>
            </a:r>
            <a:r>
              <a:rPr lang="ar" sz="1200" b="1" baseline="-25000" dirty="0" err="1">
                <a:effectLst>
                  <a:outerShdw blurRad="38100" dist="38100" dir="2700000" algn="tl">
                    <a:srgbClr val="000000">
                      <a:alpha val="43137"/>
                    </a:srgbClr>
                  </a:outerShdw>
                </a:effectLst>
              </a:rPr>
              <a:t>e، RES </a:t>
            </a:r>
            <a:r>
              <a:rPr lang="ar" sz="1200" b="1" dirty="0">
                <a:effectLst>
                  <a:outerShdw blurRad="38100" dist="38100" dir="2700000" algn="tl">
                    <a:srgbClr val="000000">
                      <a:alpha val="43137"/>
                    </a:srgbClr>
                  </a:outerShdw>
                </a:effectLst>
              </a:rPr>
              <a:t>)</a:t>
            </a:r>
          </a:p>
        </p:txBody>
      </p:sp>
      <p:sp>
        <p:nvSpPr>
          <p:cNvPr id="7" name="Rectangle 6"/>
          <p:cNvSpPr/>
          <p:nvPr/>
        </p:nvSpPr>
        <p:spPr>
          <a:xfrm>
            <a:off x="6069887" y="3938971"/>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8" name="Rectangle 7"/>
          <p:cNvSpPr/>
          <p:nvPr/>
        </p:nvSpPr>
        <p:spPr>
          <a:xfrm>
            <a:off x="2350472" y="3720749"/>
            <a:ext cx="22525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Right Brace 8"/>
          <p:cNvSpPr/>
          <p:nvPr/>
        </p:nvSpPr>
        <p:spPr>
          <a:xfrm>
            <a:off x="5498319" y="2978186"/>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oup 10"/>
          <p:cNvGrpSpPr/>
          <p:nvPr/>
        </p:nvGrpSpPr>
        <p:grpSpPr>
          <a:xfrm>
            <a:off x="6527561" y="3363365"/>
            <a:ext cx="2643338" cy="1747344"/>
            <a:chOff x="-3822990" y="3632928"/>
            <a:chExt cx="2643338" cy="1747344"/>
          </a:xfrm>
        </p:grpSpPr>
        <p:pic>
          <p:nvPicPr>
            <p:cNvPr id="12" name="Picture 4"/>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22990" y="3632928"/>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Box 2"/>
            <p:cNvSpPr txBox="1">
              <a:spLocks noChangeArrowheads="1"/>
            </p:cNvSpPr>
            <p:nvPr/>
          </p:nvSpPr>
          <p:spPr bwMode="auto">
            <a:xfrm>
              <a:off x="-3799507" y="4393070"/>
              <a:ext cx="208271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457200" rtl="1" eaLnBrk="1" fontAlgn="base" hangingPunct="1">
                <a:spcBef>
                  <a:spcPct val="0"/>
                </a:spcBef>
                <a:spcAft>
                  <a:spcPct val="0"/>
                </a:spcAft>
                <a:defRPr/>
              </a:pPr>
              <a:r>
                <a:rPr lang="ar" sz="2800" b="1" u="sng"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25٪</a:t>
              </a:r>
            </a:p>
            <a:p>
              <a:pPr algn="ctr" defTabSz="457200" rtl="1" eaLnBrk="1" fontAlgn="base" hangingPunct="1">
                <a:spcBef>
                  <a:spcPts val="600"/>
                </a:spcBef>
                <a:spcAft>
                  <a:spcPct val="0"/>
                </a:spcAft>
                <a:defRPr/>
              </a:pPr>
              <a:r>
                <a:rPr lang="ar" sz="1200" b="1" kern="0" spc="5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 RES كهرباء</a:t>
              </a:r>
              <a:endParaRPr lang="el-GR" sz="1200" b="1" kern="0" spc="50" baseline="30000" dirty="0">
                <a:ln w="11430"/>
                <a:solidFill>
                  <a:srgbClr val="FF0000"/>
                </a:solidFill>
                <a:effectLst>
                  <a:outerShdw blurRad="76200" dist="50800" dir="5400000" algn="tl" rotWithShape="0">
                    <a:srgbClr val="000000">
                      <a:alpha val="65000"/>
                    </a:srgbClr>
                  </a:outerShdw>
                </a:effectLst>
                <a:latin typeface="Arial Black" pitchFamily="34" charset="0"/>
                <a:cs typeface="Arial" charset="0"/>
              </a:endParaRPr>
            </a:p>
          </p:txBody>
        </p:sp>
      </p:grpSp>
      <p:grpSp>
        <p:nvGrpSpPr>
          <p:cNvPr id="14" name="Group 13"/>
          <p:cNvGrpSpPr/>
          <p:nvPr/>
        </p:nvGrpSpPr>
        <p:grpSpPr>
          <a:xfrm>
            <a:off x="602964" y="3070107"/>
            <a:ext cx="1683254" cy="953916"/>
            <a:chOff x="-979890" y="2515765"/>
            <a:chExt cx="1683254" cy="953916"/>
          </a:xfrm>
        </p:grpSpPr>
        <p:pic>
          <p:nvPicPr>
            <p:cNvPr id="1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262" y="2515765"/>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6140" y="2627432"/>
              <a:ext cx="664014" cy="598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ounded Rectangle 16"/>
            <p:cNvSpPr/>
            <p:nvPr/>
          </p:nvSpPr>
          <p:spPr>
            <a:xfrm>
              <a:off x="-979890" y="2548039"/>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p:cNvGrpSpPr/>
          <p:nvPr/>
        </p:nvGrpSpPr>
        <p:grpSpPr>
          <a:xfrm>
            <a:off x="581676" y="4922717"/>
            <a:ext cx="1683254" cy="953916"/>
            <a:chOff x="7458278" y="1387307"/>
            <a:chExt cx="1683254" cy="953916"/>
          </a:xfrm>
        </p:grpSpPr>
        <p:pic>
          <p:nvPicPr>
            <p:cNvPr id="19" name="Picture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31733" y="150660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71906" y="1387307"/>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ounded Rectangle 20"/>
            <p:cNvSpPr/>
            <p:nvPr/>
          </p:nvSpPr>
          <p:spPr>
            <a:xfrm>
              <a:off x="7458278" y="1419581"/>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Rectangle 21"/>
          <p:cNvSpPr/>
          <p:nvPr/>
        </p:nvSpPr>
        <p:spPr>
          <a:xfrm>
            <a:off x="7859210" y="2154642"/>
            <a:ext cx="119725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1"/>
            <a:r>
              <a:rPr lang="ar" sz="2400" b="1" i="1" dirty="0">
                <a:cs typeface="Calibri" panose="020F0502020204030204" pitchFamily="34" charset="0"/>
              </a:rPr>
              <a:t>الخطوة 4</a:t>
            </a:r>
            <a:endParaRPr lang="el-GR" sz="2400" dirty="0"/>
          </a:p>
        </p:txBody>
      </p:sp>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3245779" y="2119506"/>
            <a:ext cx="2252540" cy="531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sz="2000" b="1" dirty="0">
                <a:cs typeface="Calibri" panose="020F0502020204030204" pitchFamily="34" charset="0"/>
              </a:rPr>
              <a:t>احسب النسبة المئوية</a:t>
            </a:r>
            <a:endParaRPr lang="en-US" sz="2000" dirty="0">
              <a:cs typeface="Calibri" panose="020F0502020204030204" pitchFamily="34" charset="0"/>
            </a:endParaRPr>
          </a:p>
          <a:p>
            <a:pPr marL="0" indent="0" algn="ctr" rtl="1">
              <a:buFont typeface="Arial" panose="020B0604020202020204" pitchFamily="34" charset="0"/>
              <a:buNone/>
            </a:pPr>
            <a:endParaRPr lang="en-US" sz="2000" dirty="0">
              <a:cs typeface="Calibri" panose="020F0502020204030204" pitchFamily="34" charset="0"/>
            </a:endParaRPr>
          </a:p>
        </p:txBody>
      </p:sp>
      <p:sp>
        <p:nvSpPr>
          <p:cNvPr id="24" name="Rectangle 23"/>
          <p:cNvSpPr/>
          <p:nvPr/>
        </p:nvSpPr>
        <p:spPr>
          <a:xfrm>
            <a:off x="7558267" y="935091"/>
            <a:ext cx="1498199"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1"/>
            <a:r>
              <a:rPr lang="ar" sz="2400" b="1" i="1" dirty="0">
                <a:cs typeface="Calibri" panose="020F0502020204030204" pitchFamily="34" charset="0"/>
              </a:rPr>
              <a:t>الخطوه 3</a:t>
            </a:r>
            <a:endParaRPr lang="el-GR" sz="2400" dirty="0"/>
          </a:p>
        </p:txBody>
      </p:sp>
      <p:sp>
        <p:nvSpPr>
          <p:cNvPr id="25" name="Rectangle 24"/>
          <p:cNvSpPr/>
          <p:nvPr/>
        </p:nvSpPr>
        <p:spPr>
          <a:xfrm>
            <a:off x="1290728" y="953008"/>
            <a:ext cx="5084178" cy="400110"/>
          </a:xfrm>
          <a:prstGeom prst="rect">
            <a:avLst/>
          </a:prstGeom>
        </p:spPr>
        <p:txBody>
          <a:bodyPr wrap="square">
            <a:spAutoFit/>
          </a:bodyPr>
          <a:lstStyle/>
          <a:p>
            <a:pPr algn="ctr" rtl="1"/>
            <a:r>
              <a:rPr lang="ar" sz="2000" b="1" dirty="0"/>
              <a:t>احسب إجمالي الطاقة الكهربائية (RES &amp; التقليدية)</a:t>
            </a:r>
          </a:p>
        </p:txBody>
      </p:sp>
      <p:sp>
        <p:nvSpPr>
          <p:cNvPr id="26" name="Rectangle 25"/>
          <p:cNvSpPr/>
          <p:nvPr/>
        </p:nvSpPr>
        <p:spPr>
          <a:xfrm>
            <a:off x="509498" y="1543115"/>
            <a:ext cx="7179559" cy="400110"/>
          </a:xfrm>
          <a:prstGeom prst="rect">
            <a:avLst/>
          </a:prstGeom>
        </p:spPr>
        <p:txBody>
          <a:bodyPr wrap="square">
            <a:spAutoFit/>
          </a:bodyPr>
          <a:lstStyle/>
          <a:p>
            <a:pPr algn="r" rtl="1"/>
            <a:r>
              <a:rPr lang="ar" sz="2000" dirty="0">
                <a:cs typeface="Calibri" panose="020F0502020204030204" pitchFamily="34" charset="0"/>
              </a:rPr>
              <a:t>88،820 </a:t>
            </a:r>
            <a:r>
              <a:rPr lang="ar" sz="2000" dirty="0" err="1">
                <a:cs typeface="Calibri" panose="020F0502020204030204" pitchFamily="34" charset="0"/>
              </a:rPr>
              <a:t>كيلوواط </a:t>
            </a:r>
            <a:r>
              <a:rPr lang="ar" sz="2000" baseline="-25000" dirty="0" err="1">
                <a:cs typeface="Calibri" panose="020F0502020204030204" pitchFamily="34" charset="0"/>
              </a:rPr>
              <a:t>ساعة ، RES </a:t>
            </a:r>
            <a:r>
              <a:rPr lang="ar" sz="2000" dirty="0">
                <a:cs typeface="Calibri" panose="020F0502020204030204" pitchFamily="34" charset="0"/>
              </a:rPr>
              <a:t>+ </a:t>
            </a:r>
            <a:r>
              <a:rPr lang="ar" sz="2000" dirty="0">
                <a:solidFill>
                  <a:prstClr val="black"/>
                </a:solidFill>
                <a:cs typeface="Calibri" panose="020F0502020204030204" pitchFamily="34" charset="0"/>
              </a:rPr>
              <a:t>261439</a:t>
            </a:r>
            <a:r>
              <a:rPr lang="ar" sz="2000" dirty="0">
                <a:cs typeface="Calibri" panose="020F0502020204030204" pitchFamily="34" charset="0"/>
              </a:rPr>
              <a:t> </a:t>
            </a:r>
            <a:r>
              <a:rPr lang="ar" sz="2000" dirty="0" err="1">
                <a:cs typeface="Calibri" panose="020F0502020204030204" pitchFamily="34" charset="0"/>
              </a:rPr>
              <a:t>kWh </a:t>
            </a:r>
            <a:r>
              <a:rPr lang="ar" sz="2000" baseline="-25000" dirty="0" err="1">
                <a:cs typeface="Calibri" panose="020F0502020204030204" pitchFamily="34" charset="0"/>
              </a:rPr>
              <a:t>e، Grid</a:t>
            </a:r>
            <a:r>
              <a:rPr lang="ar" sz="2000" b="1" baseline="-25000" dirty="0"/>
              <a:t> </a:t>
            </a:r>
            <a:r>
              <a:rPr lang="ar" sz="2000" b="1" dirty="0"/>
              <a:t>= 350259 </a:t>
            </a:r>
            <a:r>
              <a:rPr lang="ar" sz="2000" b="1" dirty="0" err="1"/>
              <a:t>كيلووات </a:t>
            </a:r>
            <a:r>
              <a:rPr lang="ar" sz="2000" b="1" baseline="-25000" dirty="0" err="1"/>
              <a:t>ساعة ، ر</a:t>
            </a:r>
            <a:r>
              <a:rPr lang="ar" sz="2000" b="1" baseline="-25000" dirty="0"/>
              <a:t> </a:t>
            </a:r>
            <a:endParaRPr lang="en-US" sz="2000" b="1" baseline="-25000" dirty="0"/>
          </a:p>
        </p:txBody>
      </p:sp>
      <p:sp>
        <p:nvSpPr>
          <p:cNvPr id="27" name="Rectangle 26"/>
          <p:cNvSpPr/>
          <p:nvPr/>
        </p:nvSpPr>
        <p:spPr>
          <a:xfrm>
            <a:off x="4575118" y="4009806"/>
            <a:ext cx="5020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8" name="Rectangle 27"/>
          <p:cNvSpPr/>
          <p:nvPr/>
        </p:nvSpPr>
        <p:spPr>
          <a:xfrm>
            <a:off x="5077179" y="4240638"/>
            <a:ext cx="651140" cy="461665"/>
          </a:xfrm>
          <a:prstGeom prst="rect">
            <a:avLst/>
          </a:prstGeom>
        </p:spPr>
        <p:txBody>
          <a:bodyPr wrap="none">
            <a:spAutoFit/>
          </a:bodyPr>
          <a:lstStyle/>
          <a:p>
            <a:r>
              <a:rPr lang="ar" sz="2400" b="1" u="sng" dirty="0">
                <a:effectLst>
                  <a:outerShdw blurRad="38100" dist="38100" dir="2700000" algn="tl">
                    <a:srgbClr val="000000">
                      <a:alpha val="43137"/>
                    </a:srgbClr>
                  </a:outerShdw>
                </a:effectLst>
              </a:rPr>
              <a:t>100</a:t>
            </a:r>
            <a:endParaRPr lang="en-GB" sz="2400" dirty="0"/>
          </a:p>
        </p:txBody>
      </p:sp>
      <p:sp>
        <p:nvSpPr>
          <p:cNvPr id="3" name="Rectangle 2">
            <a:extLst>
              <a:ext uri="{FF2B5EF4-FFF2-40B4-BE49-F238E27FC236}">
                <a16:creationId xmlns:a16="http://schemas.microsoft.com/office/drawing/2014/main" id="{3DE117E1-DC40-3255-724B-6A674A770918}"/>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996452600"/>
      </p:ext>
    </p:extLst>
  </p:cSld>
  <p:clrMapOvr>
    <a:masterClrMapping/>
  </p:clrMapOvr>
  <p:transition advTm="2533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cs typeface="Calibri" panose="020F0502020204030204" pitchFamily="34" charset="0"/>
              </a:rPr>
              <a:t>تمرين</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ب.1 .5 </a:t>
            </a:r>
            <a:r>
              <a:rPr lang="ar" sz="2800" dirty="0">
                <a:solidFill>
                  <a:prstClr val="black">
                    <a:lumMod val="50000"/>
                    <a:lumOff val="50000"/>
                  </a:prstClr>
                </a:solidFill>
              </a:rPr>
              <a:t> - الطاقة من المصادر المتجددة في إجمالي استهلاك الطاقة الكهربائية</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33</a:t>
            </a:fld>
            <a:endParaRPr lang="en-US" dirty="0">
              <a:solidFill>
                <a:schemeClr val="bg1"/>
              </a:solidFill>
            </a:endParaRPr>
          </a:p>
        </p:txBody>
      </p:sp>
      <p:sp>
        <p:nvSpPr>
          <p:cNvPr id="3" name="Rectangle 2">
            <a:extLst>
              <a:ext uri="{FF2B5EF4-FFF2-40B4-BE49-F238E27FC236}">
                <a16:creationId xmlns:a16="http://schemas.microsoft.com/office/drawing/2014/main" id="{75FAB11B-2001-9F57-0115-C1B2071E0497}"/>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548231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34</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Autofit/>
          </a:bodyPr>
          <a:lstStyle/>
          <a:p>
            <a:pPr rtl="1"/>
            <a:r>
              <a:rPr lang="ar-JO" sz="2800" dirty="0">
                <a:solidFill>
                  <a:prstClr val="black">
                    <a:lumMod val="50000"/>
                    <a:lumOff val="50000"/>
                  </a:prstClr>
                </a:solidFill>
              </a:rPr>
              <a:t>ب.1 .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412480" cy="4996738"/>
          </a:xfrm>
          <a:prstGeom prst="rect">
            <a:avLst/>
          </a:prstGeom>
          <a:noFill/>
        </p:spPr>
        <p:txBody>
          <a:bodyPr>
            <a:noAutofit/>
          </a:bodyPr>
          <a:lstStyle/>
          <a:p>
            <a:pPr marL="0" lvl="0" indent="0" algn="just" rtl="1">
              <a:spcBef>
                <a:spcPts val="600"/>
              </a:spcBef>
              <a:spcAft>
                <a:spcPts val="600"/>
              </a:spcAft>
              <a:buNone/>
            </a:pPr>
            <a:r>
              <a:rPr lang="ar-JO" sz="2000" dirty="0">
                <a:cs typeface="Calibri" panose="020F0502020204030204" pitchFamily="34" charset="0"/>
              </a:rPr>
              <a:t>تم تصميم مبنى مستشفى جديد يخدمه نظام </a:t>
            </a:r>
            <a:r>
              <a:rPr lang="en-US" sz="2000" dirty="0">
                <a:cs typeface="Calibri" panose="020F0502020204030204" pitchFamily="34" charset="0"/>
              </a:rPr>
              <a:t>HVAC </a:t>
            </a:r>
            <a:r>
              <a:rPr lang="ar-JO" sz="2000" dirty="0">
                <a:cs typeface="Calibri" panose="020F0502020204030204" pitchFamily="34" charset="0"/>
              </a:rPr>
              <a:t>مركزي. سيتم توصيله بشبكة الطاقة.</a:t>
            </a:r>
            <a:r>
              <a:rPr lang="ar" sz="2000" dirty="0"/>
              <a:t>يدرس فريق التصميم تركيب:</a:t>
            </a:r>
          </a:p>
          <a:p>
            <a:pPr lvl="0" algn="r" rtl="1">
              <a:spcBef>
                <a:spcPts val="600"/>
              </a:spcBef>
              <a:spcAft>
                <a:spcPts val="600"/>
              </a:spcAft>
              <a:buFont typeface="Courier New" panose="02070309020205020404" pitchFamily="49" charset="0"/>
              <a:buChar char="o"/>
            </a:pPr>
            <a:r>
              <a:rPr lang="ar" sz="2000" dirty="0"/>
              <a:t>بناء </a:t>
            </a:r>
            <a:r>
              <a:rPr lang="ar" sz="2000" b="1" dirty="0"/>
              <a:t>الخلايا الكهروضوئية المتكاملة </a:t>
            </a:r>
            <a:r>
              <a:rPr lang="ar" sz="2000" dirty="0"/>
              <a:t>لتوصيل الكهرباء للخدمات الفنية للمبنى.</a:t>
            </a:r>
          </a:p>
          <a:p>
            <a:pPr marL="0" lvl="0" indent="0" algn="just" rtl="1">
              <a:spcBef>
                <a:spcPts val="600"/>
              </a:spcBef>
              <a:spcAft>
                <a:spcPts val="1200"/>
              </a:spcAft>
              <a:buNone/>
            </a:pPr>
            <a:r>
              <a:rPr lang="ar" sz="2000" b="1" i="1" dirty="0">
                <a:cs typeface="Calibri" panose="020F0502020204030204" pitchFamily="34" charset="0"/>
              </a:rPr>
              <a:t>البيانات المتاحة </a:t>
            </a:r>
            <a:r>
              <a:rPr lang="ar" sz="2000" i="1" dirty="0">
                <a:cs typeface="Calibri" panose="020F0502020204030204" pitchFamily="34" charset="0"/>
              </a:rPr>
              <a:t>: </a:t>
            </a:r>
            <a:r>
              <a:rPr lang="ar" sz="2000" dirty="0">
                <a:cs typeface="Calibri" panose="020F0502020204030204" pitchFamily="34" charset="0"/>
              </a:rPr>
              <a:t>بالنسبة للتصميم الأولي ، </a:t>
            </a:r>
            <a:r>
              <a:rPr lang="ar" sz="2000" b="1" dirty="0">
                <a:cs typeface="Calibri" panose="020F0502020204030204" pitchFamily="34" charset="0"/>
              </a:rPr>
              <a:t>الطاقة الكهربائية الشهرية المحسوبة النهائية </a:t>
            </a:r>
            <a:r>
              <a:rPr lang="ar" sz="2000" dirty="0">
                <a:cs typeface="Calibri" panose="020F0502020204030204" pitchFamily="34" charset="0"/>
              </a:rPr>
              <a:t>التي تستخدمها خدمات المباني الفنية في النطاق على مدار عام نموذجي. بالنسبة للتصميم البديل ، تبلغ </a:t>
            </a:r>
            <a:r>
              <a:rPr lang="ar" sz="2000" b="1" dirty="0"/>
              <a:t>الطاقة الكهربائية السنوية المحسوبة الناتجة من الخلايا الكهروضوئية </a:t>
            </a:r>
            <a:r>
              <a:rPr lang="ar" sz="2000" dirty="0"/>
              <a:t>304،500 كيلو واط في الساعة </a:t>
            </a:r>
            <a:r>
              <a:rPr lang="ar" sz="2000" baseline="-25000" dirty="0"/>
              <a:t>e ، RES</a:t>
            </a:r>
            <a:endParaRPr lang="en-US" sz="2000" dirty="0">
              <a:cs typeface="Calibri" panose="020F0502020204030204" pitchFamily="34" charset="0"/>
            </a:endParaRPr>
          </a:p>
          <a:p>
            <a:pPr marL="0" indent="0" algn="r" rtl="1">
              <a:spcBef>
                <a:spcPts val="600"/>
              </a:spcBef>
              <a:spcAft>
                <a:spcPts val="1200"/>
              </a:spcAft>
              <a:buNone/>
            </a:pPr>
            <a:endParaRPr lang="en-US" sz="2000" b="1" dirty="0"/>
          </a:p>
          <a:p>
            <a:pPr marL="0" indent="0" algn="r" rtl="1">
              <a:spcBef>
                <a:spcPts val="600"/>
              </a:spcBef>
              <a:spcAft>
                <a:spcPts val="1200"/>
              </a:spcAft>
              <a:buNone/>
            </a:pPr>
            <a:endParaRPr lang="en-US" sz="2000" b="1" dirty="0"/>
          </a:p>
          <a:p>
            <a:pPr marL="0" indent="0" algn="ctr" rtl="1">
              <a:buNone/>
            </a:pPr>
            <a:r>
              <a:rPr lang="ar" sz="2000" i="1" dirty="0"/>
              <a:t>استخدم البيانات التالية لحل التمرين</a:t>
            </a:r>
          </a:p>
          <a:p>
            <a:pPr marL="0" indent="0" algn="ctr" rtl="1">
              <a:buNone/>
            </a:pPr>
            <a:endParaRPr lang="en-US" sz="2000" i="1" dirty="0"/>
          </a:p>
        </p:txBody>
      </p:sp>
      <p:grpSp>
        <p:nvGrpSpPr>
          <p:cNvPr id="8" name="Group 7"/>
          <p:cNvGrpSpPr/>
          <p:nvPr/>
        </p:nvGrpSpPr>
        <p:grpSpPr>
          <a:xfrm>
            <a:off x="406400" y="4352273"/>
            <a:ext cx="8514080" cy="1056597"/>
            <a:chOff x="314960" y="4530324"/>
            <a:chExt cx="8514080" cy="879851"/>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لكمية الكهرباء المنتجة من مصادر متجددة إلى إجمالي استخدام الطاقة الكهربائية النهائي من الشبكة الرئيسية </a:t>
              </a:r>
              <a:r>
                <a:rPr lang="ar"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Rectangle 2">
            <a:extLst>
              <a:ext uri="{FF2B5EF4-FFF2-40B4-BE49-F238E27FC236}">
                <a16:creationId xmlns:a16="http://schemas.microsoft.com/office/drawing/2014/main" id="{6AE02566-61E9-74F8-74C1-EB83C163567C}"/>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087762255"/>
      </p:ext>
    </p:extLst>
  </p:cSld>
  <p:clrMapOvr>
    <a:masterClrMapping/>
  </p:clrMapOvr>
  <p:transition advTm="1350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00060"/>
            <a:ext cx="2133600" cy="257940"/>
          </a:xfrm>
        </p:spPr>
        <p:txBody>
          <a:bodyPr/>
          <a:lstStyle/>
          <a:p>
            <a:fld id="{243FB592-B9A9-49AA-A86F-4031F7B97808}" type="slidenum">
              <a:rPr lang="en-US" smtClean="0"/>
              <a:pPr/>
              <a:t>35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35974"/>
            <a:ext cx="9144000" cy="731837"/>
          </a:xfrm>
        </p:spPr>
        <p:txBody>
          <a:bodyPr>
            <a:noAutofit/>
          </a:bodyPr>
          <a:lstStyle/>
          <a:p>
            <a:pPr rtl="1"/>
            <a:r>
              <a:rPr lang="ar-JO" sz="2800" dirty="0">
                <a:solidFill>
                  <a:prstClr val="black">
                    <a:lumMod val="50000"/>
                    <a:lumOff val="50000"/>
                  </a:prstClr>
                </a:solidFill>
              </a:rPr>
              <a:t>ب.1 .5 </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pic>
        <p:nvPicPr>
          <p:cNvPr id="8"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47664" y="886850"/>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le 8"/>
          <p:cNvGraphicFramePr>
            <a:graphicFrameLocks noGrp="1"/>
          </p:cNvGraphicFramePr>
          <p:nvPr>
            <p:extLst>
              <p:ext uri="{D42A27DB-BD31-4B8C-83A1-F6EECF244321}">
                <p14:modId xmlns:p14="http://schemas.microsoft.com/office/powerpoint/2010/main" val="1672682656"/>
              </p:ext>
            </p:extLst>
          </p:nvPr>
        </p:nvGraphicFramePr>
        <p:xfrm>
          <a:off x="3687080" y="1332995"/>
          <a:ext cx="5251634" cy="4820920"/>
        </p:xfrm>
        <a:graphic>
          <a:graphicData uri="http://schemas.openxmlformats.org/drawingml/2006/table">
            <a:tbl>
              <a:tblPr firstRow="1" bandRow="1">
                <a:tableStyleId>{5202B0CA-FC54-4496-8BCA-5EF66A818D29}</a:tableStyleId>
              </a:tblPr>
              <a:tblGrid>
                <a:gridCol w="2143443">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tblGrid>
              <a:tr h="370840">
                <a:tc>
                  <a:txBody>
                    <a:bodyPr/>
                    <a:lstStyle/>
                    <a:p>
                      <a:pPr algn="r"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solidFill>
                            <a:schemeClr val="tx1"/>
                          </a:solidFill>
                        </a:rPr>
                        <a:t>شهر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rtl="1"/>
                      <a:r>
                        <a:rPr lang="ar" dirty="0">
                          <a:solidFill>
                            <a:schemeClr val="tx1"/>
                          </a:solidFill>
                        </a:rPr>
                        <a:t>سنة نموذجية</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يناير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166051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فبراير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136356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JO" dirty="0"/>
                        <a:t>مارس</a:t>
                      </a:r>
                      <a:endParaRPr lang="ar"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155240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أبريل</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148506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JO" dirty="0"/>
                        <a:t>مايو</a:t>
                      </a:r>
                      <a:endParaRPr lang="ar"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159599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يونيو</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190353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يوليو</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236246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أغسطس</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224114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سبتمبر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195751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اكتوبر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156604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a:t>نوفمبر</a:t>
                      </a:r>
                      <a:endParaRPr lang="ar"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147153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l" rtl="1"/>
                      <a:endParaRPr lang="en-US" dirty="0"/>
                    </a:p>
                  </a:txBody>
                  <a:tcPr>
                    <a:lnR w="28575" cap="flat" cmpd="sng" algn="ctr">
                      <a:solidFill>
                        <a:schemeClr val="bg1"/>
                      </a:solidFill>
                      <a:prstDash val="solid"/>
                      <a:round/>
                      <a:headEnd type="none" w="med" len="med"/>
                      <a:tailEnd type="none" w="med" len="med"/>
                    </a:lnR>
                    <a:noFill/>
                  </a:tcPr>
                </a:tc>
                <a:tc>
                  <a:txBody>
                    <a:bodyPr/>
                    <a:lstStyle/>
                    <a:p>
                      <a:pPr algn="ctr" rtl="1"/>
                      <a:r>
                        <a:rPr lang="ar" dirty="0"/>
                        <a:t>ديسمبر</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rtl="1" fontAlgn="b"/>
                      <a:r>
                        <a:rPr lang="ar" sz="1800" b="0" i="0" u="none" strike="noStrike" dirty="0">
                          <a:solidFill>
                            <a:srgbClr val="000000"/>
                          </a:solidFill>
                          <a:effectLst/>
                          <a:latin typeface="Calibri"/>
                        </a:rPr>
                        <a:t>152552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5852728" y="910561"/>
            <a:ext cx="3085986" cy="448477"/>
          </a:xfrm>
          <a:prstGeom prst="rect">
            <a:avLst/>
          </a:prstGeom>
        </p:spPr>
        <p:txBody>
          <a:bodyPr>
            <a:noAutofit/>
          </a:bodyPr>
          <a:lstStyle/>
          <a:p>
            <a:pPr marL="0" indent="0" algn="r" rtl="1">
              <a:lnSpc>
                <a:spcPct val="80000"/>
              </a:lnSpc>
              <a:buNone/>
            </a:pPr>
            <a:r>
              <a:rPr lang="ar" sz="2000" b="1" dirty="0">
                <a:cs typeface="Calibri" panose="020F0502020204030204" pitchFamily="34" charset="0"/>
              </a:rPr>
              <a:t>استهلاك الكهرباء </a:t>
            </a:r>
            <a:r>
              <a:rPr lang="ar" sz="2000" b="1" dirty="0"/>
              <a:t>( </a:t>
            </a:r>
            <a:r>
              <a:rPr lang="ar" sz="2000" b="1" dirty="0" err="1"/>
              <a:t>kWh </a:t>
            </a:r>
            <a:r>
              <a:rPr lang="ar" sz="2000" b="1" baseline="-25000" dirty="0" err="1"/>
              <a:t>e، Grid </a:t>
            </a:r>
            <a:r>
              <a:rPr lang="ar" sz="2000" b="1" dirty="0"/>
              <a:t>)</a:t>
            </a:r>
            <a:endParaRPr lang="en-US" sz="2000" b="1" dirty="0">
              <a:cs typeface="Calibri" panose="020F0502020204030204" pitchFamily="34" charset="0"/>
            </a:endParaRPr>
          </a:p>
          <a:p>
            <a:pPr marL="0" indent="0" algn="r" rtl="1">
              <a:buNone/>
            </a:pPr>
            <a:endParaRPr lang="en-US" sz="2000" i="1" dirty="0"/>
          </a:p>
        </p:txBody>
      </p:sp>
      <p:pic>
        <p:nvPicPr>
          <p:cNvPr id="1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12146" y="932600"/>
            <a:ext cx="532051" cy="479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1846799" y="1858030"/>
            <a:ext cx="3700865" cy="369332"/>
          </a:xfrm>
          <a:prstGeom prst="rect">
            <a:avLst/>
          </a:prstGeom>
          <a:noFill/>
        </p:spPr>
        <p:txBody>
          <a:bodyPr wrap="square">
            <a:spAutoFit/>
          </a:bodyPr>
          <a:lstStyle/>
          <a:p>
            <a:r>
              <a:rPr lang="ar" dirty="0">
                <a:cs typeface="Calibri" panose="020F0502020204030204" pitchFamily="34" charset="0"/>
              </a:rPr>
              <a:t>المجموع = 304،500 كيلو واط ساعة </a:t>
            </a:r>
            <a:r>
              <a:rPr lang="ar" baseline="-25000" dirty="0">
                <a:cs typeface="Calibri" panose="020F0502020204030204" pitchFamily="34" charset="0"/>
              </a:rPr>
              <a:t>e ، RES</a:t>
            </a:r>
            <a:endParaRPr lang="en-US" dirty="0"/>
          </a:p>
        </p:txBody>
      </p:sp>
      <p:sp>
        <p:nvSpPr>
          <p:cNvPr id="17" name="Rectangle 16"/>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2" name="Rectangle 1"/>
          <p:cNvSpPr/>
          <p:nvPr/>
        </p:nvSpPr>
        <p:spPr>
          <a:xfrm>
            <a:off x="2988379" y="862830"/>
            <a:ext cx="2775985" cy="769441"/>
          </a:xfrm>
          <a:prstGeom prst="rect">
            <a:avLst/>
          </a:prstGeom>
        </p:spPr>
        <p:txBody>
          <a:bodyPr wrap="square">
            <a:spAutoFit/>
          </a:bodyPr>
          <a:lstStyle/>
          <a:p>
            <a:pPr algn="ctr" rtl="1"/>
            <a:r>
              <a:rPr lang="ar" sz="2200" b="1" dirty="0"/>
              <a:t>الكهربائية المنتجة من الخلايا الكهروضوئية</a:t>
            </a:r>
            <a:endParaRPr lang="el-GR" sz="2200" dirty="0"/>
          </a:p>
        </p:txBody>
      </p:sp>
      <p:sp>
        <p:nvSpPr>
          <p:cNvPr id="4" name="Rectangle 3">
            <a:extLst>
              <a:ext uri="{FF2B5EF4-FFF2-40B4-BE49-F238E27FC236}">
                <a16:creationId xmlns:a16="http://schemas.microsoft.com/office/drawing/2014/main" id="{47D1D97C-2875-5C73-275B-DE2376641F0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549702834"/>
      </p:ext>
    </p:extLst>
  </p:cSld>
  <p:clrMapOvr>
    <a:masterClrMapping/>
  </p:clrMapOvr>
  <p:transition advTm="2562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508"/>
          </a:xfrm>
        </p:spPr>
        <p:txBody>
          <a:bodyPr/>
          <a:lstStyle/>
          <a:p>
            <a:fld id="{243FB592-B9A9-49AA-A86F-4031F7B97808}" type="slidenum">
              <a:rPr lang="en-US" smtClean="0"/>
              <a:pPr/>
              <a:t>4</a:t>
            </a:fld>
            <a:endParaRPr lang="en-US"/>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 1 .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959841" y="933833"/>
            <a:ext cx="990145" cy="387366"/>
          </a:xfrm>
          <a:prstGeom prst="rect">
            <a:avLst/>
          </a:prstGeom>
        </p:spPr>
        <p:txBody>
          <a:bodyPr>
            <a:normAutofit fontScale="92500" lnSpcReduction="20000"/>
          </a:bodyPr>
          <a:lstStyle/>
          <a:p>
            <a:pPr marL="0" indent="0" algn="ctr" rtl="1">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endParaRPr lang="en-US" sz="2400" i="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pic>
        <p:nvPicPr>
          <p:cNvPr id="24" name="Picture 3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9080" y="2060120"/>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959841" y="1629815"/>
            <a:ext cx="1636987" cy="830997"/>
          </a:xfrm>
          <a:prstGeom prst="rect">
            <a:avLst/>
          </a:prstGeom>
          <a:noFill/>
        </p:spPr>
        <p:txBody>
          <a:bodyPr wrap="none" rtlCol="0">
            <a:spAutoFit/>
          </a:bodyPr>
          <a:lstStyle/>
          <a:p>
            <a:pPr algn="ctr" rtl="1"/>
            <a:r>
              <a:rPr lang="ar" sz="2400" b="1" dirty="0">
                <a:solidFill>
                  <a:srgbClr val="92D050"/>
                </a:solidFill>
              </a:rPr>
              <a:t>مصادر متجددة</a:t>
            </a:r>
          </a:p>
          <a:p>
            <a:pPr algn="ctr" rtl="1"/>
            <a:r>
              <a:rPr lang="ar" sz="2400" b="1" dirty="0">
                <a:solidFill>
                  <a:srgbClr val="92D050"/>
                </a:solidFill>
              </a:rPr>
              <a:t>30 ٪</a:t>
            </a:r>
            <a:endParaRPr lang="en-US" sz="2400" b="1" dirty="0">
              <a:solidFill>
                <a:srgbClr val="92D050"/>
              </a:solidFill>
            </a:endParaRPr>
          </a:p>
        </p:txBody>
      </p:sp>
      <p:sp>
        <p:nvSpPr>
          <p:cNvPr id="10" name="Left Brace 9"/>
          <p:cNvSpPr/>
          <p:nvPr/>
        </p:nvSpPr>
        <p:spPr>
          <a:xfrm>
            <a:off x="2554941" y="1506071"/>
            <a:ext cx="333624" cy="1075764"/>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a:extLst>
              <a:ext uri="{FF2B5EF4-FFF2-40B4-BE49-F238E27FC236}">
                <a16:creationId xmlns:a16="http://schemas.microsoft.com/office/drawing/2014/main" id="{62A43CAF-EA65-79CA-68B3-FFAEC3CAE58B}"/>
              </a:ext>
            </a:extLst>
          </p:cNvPr>
          <p:cNvSpPr/>
          <p:nvPr/>
        </p:nvSpPr>
        <p:spPr>
          <a:xfrm>
            <a:off x="2187614" y="6132452"/>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1" name="Picture 10">
            <a:extLst>
              <a:ext uri="{FF2B5EF4-FFF2-40B4-BE49-F238E27FC236}">
                <a16:creationId xmlns:a16="http://schemas.microsoft.com/office/drawing/2014/main" id="{59525E25-A2DE-B3B3-AE4F-4CF81139BFBA}"/>
              </a:ext>
            </a:extLst>
          </p:cNvPr>
          <p:cNvPicPr>
            <a:picLocks noChangeAspect="1"/>
          </p:cNvPicPr>
          <p:nvPr/>
        </p:nvPicPr>
        <p:blipFill rotWithShape="1">
          <a:blip r:embed="rId5">
            <a:extLst>
              <a:ext uri="{28A0092B-C50C-407E-A947-70E740481C1C}">
                <a14:useLocalDpi xmlns:a14="http://schemas.microsoft.com/office/drawing/2010/main" val="0"/>
              </a:ext>
            </a:extLst>
          </a:blip>
          <a:srcRect l="11537" t="13175" r="28719" b="32145"/>
          <a:stretch/>
        </p:blipFill>
        <p:spPr bwMode="auto">
          <a:xfrm>
            <a:off x="3318509" y="1002503"/>
            <a:ext cx="4436529" cy="525461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29339466"/>
      </p:ext>
    </p:extLst>
  </p:cSld>
  <p:clrMapOvr>
    <a:masterClrMapping/>
  </p:clrMapOvr>
  <p:transition advTm="1543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pPr/>
              <a:t>5</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542141428"/>
              </p:ext>
            </p:extLst>
          </p:nvPr>
        </p:nvGraphicFramePr>
        <p:xfrm>
          <a:off x="379435" y="1811498"/>
          <a:ext cx="8182272" cy="182880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pPr algn="l" rtl="0"/>
                      <a:r>
                        <a:rPr lang="ar" noProof="0" dirty="0">
                          <a:latin typeface="+mn-lt"/>
                        </a:rPr>
                        <a:t>وصف</a:t>
                      </a:r>
                    </a:p>
                  </a:txBody>
                  <a:tcPr/>
                </a:tc>
                <a:tc>
                  <a:txBody>
                    <a:bodyPr/>
                    <a:lstStyle/>
                    <a:p>
                      <a:pPr algn="ctr" rtl="0"/>
                      <a:r>
                        <a:rPr lang="ar" noProof="0" dirty="0">
                          <a:latin typeface="+mn-lt"/>
                        </a:rPr>
                        <a:t>وحدة</a:t>
                      </a:r>
                    </a:p>
                  </a:txBody>
                  <a:tcPr/>
                </a:tc>
                <a:tc>
                  <a:txBody>
                    <a:bodyPr/>
                    <a:lstStyle/>
                    <a:p>
                      <a:pPr algn="l" rtl="0"/>
                      <a:r>
                        <a:rPr lang="ar" noProof="0" dirty="0">
                          <a:latin typeface="+mn-lt"/>
                        </a:rPr>
                        <a:t>مرحلة المشروع</a:t>
                      </a:r>
                    </a:p>
                  </a:txBody>
                  <a:tcPr/>
                </a:tc>
                <a:tc>
                  <a:txBody>
                    <a:bodyPr/>
                    <a:lstStyle/>
                    <a:p>
                      <a:pPr algn="l" rtl="0"/>
                      <a:r>
                        <a:rPr lang="ar" noProof="0" dirty="0">
                          <a:latin typeface="+mn-lt"/>
                        </a:rPr>
                        <a:t>مصدر البيانات</a:t>
                      </a:r>
                    </a:p>
                  </a:txBody>
                  <a:tcPr/>
                </a:tc>
                <a:extLst>
                  <a:ext uri="{0D108BD9-81ED-4DB2-BD59-A6C34878D82A}">
                    <a16:rowId xmlns:a16="http://schemas.microsoft.com/office/drawing/2014/main" val="3467756336"/>
                  </a:ext>
                </a:extLst>
              </a:tr>
              <a:tr h="1447505">
                <a:tc>
                  <a:txBody>
                    <a:bodyPr/>
                    <a:lstStyle/>
                    <a:p>
                      <a:pPr algn="l" rtl="0"/>
                      <a:r>
                        <a:rPr lang="ar" sz="1800" kern="1200" noProof="0" dirty="0">
                          <a:effectLst/>
                          <a:latin typeface="+mj-lt"/>
                        </a:rPr>
                        <a:t>حصة الطاقة المتجددة في الاستهلاك النهائي </a:t>
                      </a:r>
                      <a:endParaRPr lang="en-US" sz="1800" u="sng" strike="noStrike" noProof="0" dirty="0">
                        <a:solidFill>
                          <a:schemeClr val="tx1"/>
                        </a:solidFill>
                        <a:latin typeface="+mj-lt"/>
                        <a:cs typeface="Calibri" panose="020F0502020204030204" pitchFamily="34" charset="0"/>
                      </a:endParaRPr>
                    </a:p>
                  </a:txBody>
                  <a:tcPr anchor="ctr"/>
                </a:tc>
                <a:tc>
                  <a:txBody>
                    <a:bodyPr/>
                    <a:lstStyle/>
                    <a:p>
                      <a:pPr algn="ctr" rtl="0"/>
                      <a:r>
                        <a:rPr lang="ar" sz="1800" kern="1200" noProof="0" dirty="0">
                          <a:effectLst/>
                          <a:latin typeface="+mn-lt"/>
                        </a:rPr>
                        <a:t>٪</a:t>
                      </a:r>
                      <a:endParaRPr lang="en-US" sz="1800" kern="1200" noProof="0" dirty="0">
                        <a:solidFill>
                          <a:schemeClr val="dk1"/>
                        </a:solidFill>
                        <a:effectLst/>
                        <a:latin typeface="+mn-lt"/>
                        <a:ea typeface="+mn-ea"/>
                        <a:cs typeface="Calibri" panose="020F0502020204030204" pitchFamily="34" charset="0"/>
                      </a:endParaRPr>
                    </a:p>
                  </a:txBody>
                  <a:tcPr anchor="ctr"/>
                </a:tc>
                <a:tc>
                  <a:txBody>
                    <a:bodyPr/>
                    <a:lstStyle/>
                    <a:p>
                      <a:pPr algn="l" rtl="0"/>
                      <a:r>
                        <a:rPr lang="ar" noProof="0" dirty="0">
                          <a:latin typeface="+mn-lt"/>
                        </a:rPr>
                        <a:t>تصميم</a:t>
                      </a:r>
                    </a:p>
                    <a:p>
                      <a:pPr algn="l" rtl="0"/>
                      <a:r>
                        <a:rPr lang="ar" noProof="0" dirty="0">
                          <a:latin typeface="+mn-lt"/>
                        </a:rPr>
                        <a:t>____________</a:t>
                      </a:r>
                    </a:p>
                    <a:p>
                      <a:pPr algn="l" rtl="0"/>
                      <a:endParaRPr lang="en-US" noProof="0" dirty="0">
                        <a:latin typeface="+mn-lt"/>
                      </a:endParaRPr>
                    </a:p>
                    <a:p>
                      <a:pPr algn="l" rtl="0"/>
                      <a:r>
                        <a:rPr lang="ar-JO" u="none" strike="noStrike" noProof="0" dirty="0">
                          <a:solidFill>
                            <a:schemeClr val="tx1"/>
                          </a:solidFill>
                          <a:latin typeface="+mn-lt"/>
                          <a:cs typeface="Calibri" panose="020F0502020204030204" pitchFamily="34" charset="0"/>
                        </a:rPr>
                        <a:t>الاستخدام</a:t>
                      </a:r>
                      <a:endParaRPr lang="en-US" u="none" strike="noStrike" noProof="0" dirty="0">
                        <a:solidFill>
                          <a:schemeClr val="tx1"/>
                        </a:solidFill>
                        <a:latin typeface="+mn-lt"/>
                        <a:cs typeface="Calibri" panose="020F0502020204030204" pitchFamily="34" charset="0"/>
                      </a:endParaRPr>
                    </a:p>
                  </a:txBody>
                  <a:tcPr/>
                </a:tc>
                <a:tc>
                  <a:txBody>
                    <a:bodyPr/>
                    <a:lstStyle/>
                    <a:p>
                      <a:pPr algn="l" rtl="0"/>
                      <a:r>
                        <a:rPr lang="ar" noProof="0" dirty="0">
                          <a:latin typeface="+mn-lt"/>
                        </a:rPr>
                        <a:t>تقدير</a:t>
                      </a:r>
                    </a:p>
                    <a:p>
                      <a:pPr algn="l" rtl="0"/>
                      <a:r>
                        <a:rPr lang="ar" noProof="0" dirty="0">
                          <a:latin typeface="+mn-lt"/>
                        </a:rPr>
                        <a:t>____________</a:t>
                      </a:r>
                    </a:p>
                    <a:p>
                      <a:pPr algn="l" rtl="0"/>
                      <a:endParaRPr lang="en-US" noProof="0" dirty="0">
                        <a:latin typeface="+mn-lt"/>
                      </a:endParaRPr>
                    </a:p>
                    <a:p>
                      <a:pPr algn="l" rtl="0"/>
                      <a:r>
                        <a:rPr lang="ar" u="none" strike="noStrike" noProof="0" dirty="0">
                          <a:latin typeface="+mn-lt"/>
                        </a:rPr>
                        <a:t>القياس</a:t>
                      </a:r>
                      <a:endParaRPr lang="en-US" u="none" strike="noStrike" noProof="0" dirty="0">
                        <a:solidFill>
                          <a:schemeClr val="tx1"/>
                        </a:solidFill>
                        <a:latin typeface="+mn-lt"/>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322937" y="766651"/>
            <a:ext cx="152585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ar" b="1" u="sng" dirty="0">
                <a:latin typeface="Calibri" panose="020F0502020204030204" pitchFamily="34" charset="0"/>
                <a:cs typeface="Calibri" panose="020F0502020204030204" pitchFamily="34" charset="0"/>
              </a:rPr>
              <a:t>مؤشر</a:t>
            </a:r>
            <a:endParaRPr lang="it-IT" dirty="0"/>
          </a:p>
        </p:txBody>
      </p:sp>
      <p:pic>
        <p:nvPicPr>
          <p:cNvPr id="8"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3" name="Rectangle 2">
            <a:extLst>
              <a:ext uri="{FF2B5EF4-FFF2-40B4-BE49-F238E27FC236}">
                <a16:creationId xmlns:a16="http://schemas.microsoft.com/office/drawing/2014/main" id="{0BBE83F4-84BF-017B-10D5-6662A2A23268}"/>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64675545"/>
      </p:ext>
    </p:extLst>
  </p:cSld>
  <p:clrMapOvr>
    <a:masterClrMapping/>
  </p:clrMapOvr>
  <p:transition advTm="3079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02208"/>
            <a:ext cx="8418576" cy="4500684"/>
          </a:xfrm>
          <a:prstGeom prst="rect">
            <a:avLst/>
          </a:prstGeom>
        </p:spPr>
        <p:txBody>
          <a:bodyPr>
            <a:normAutofit/>
          </a:bodyPr>
          <a:lstStyle/>
          <a:p>
            <a:pPr marL="0" indent="0" algn="ctr">
              <a:buNone/>
            </a:pPr>
            <a:r>
              <a:rPr lang="ar-JO" sz="2400" b="1" u="sng" dirty="0">
                <a:latin typeface="Calibri" panose="020F0502020204030204" pitchFamily="34" charset="0"/>
                <a:cs typeface="Calibri" panose="020F0502020204030204" pitchFamily="34" charset="0"/>
              </a:rPr>
              <a:t>الهدف</a:t>
            </a: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p>
          <a:p>
            <a:pPr marL="0" indent="0" algn="ctr">
              <a:spcBef>
                <a:spcPts val="1200"/>
              </a:spcBef>
              <a:buNone/>
            </a:pPr>
            <a:r>
              <a:rPr lang="ar" sz="2400" dirty="0"/>
              <a:t>زيادة استخدام مصادر الطاقة المتجددة </a:t>
            </a:r>
            <a:r>
              <a:rPr lang="ar" dirty="0"/>
              <a:t>.</a:t>
            </a:r>
            <a:endParaRPr lang="en-US" sz="2400" dirty="0"/>
          </a:p>
          <a:p>
            <a:pPr marL="0" indent="0">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480" y="6591300"/>
            <a:ext cx="2133600" cy="266700"/>
          </a:xfrm>
        </p:spPr>
        <p:txBody>
          <a:bodyPr/>
          <a:lstStyle/>
          <a:p>
            <a:fld id="{243FB592-B9A9-49AA-A86F-4031F7B97808}" type="slidenum">
              <a:rPr lang="en-US" smtClean="0"/>
              <a:pPr/>
              <a:t>6</a:t>
            </a:fld>
            <a:endParaRPr lang="en-US"/>
          </a:p>
        </p:txBody>
      </p:sp>
      <p:pic>
        <p:nvPicPr>
          <p:cNvPr id="12"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3122" y="2712410"/>
            <a:ext cx="2285999" cy="17153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92258" y="2712410"/>
            <a:ext cx="2285999" cy="17153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76964" y="2204503"/>
            <a:ext cx="2301762" cy="17153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95596" y="2975300"/>
            <a:ext cx="2301762" cy="17042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800" dirty="0">
                <a:solidFill>
                  <a:prstClr val="black">
                    <a:lumMod val="50000"/>
                    <a:lumOff val="50000"/>
                  </a:prstClr>
                </a:solidFill>
              </a:rPr>
              <a:t>ب .1.5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16" name="TextBox 15"/>
          <p:cNvSpPr txBox="1"/>
          <p:nvPr/>
        </p:nvSpPr>
        <p:spPr>
          <a:xfrm>
            <a:off x="263122" y="4546353"/>
            <a:ext cx="4615135" cy="646331"/>
          </a:xfrm>
          <a:prstGeom prst="rect">
            <a:avLst/>
          </a:prstGeom>
          <a:noFill/>
        </p:spPr>
        <p:txBody>
          <a:bodyPr wrap="square" rtlCol="0">
            <a:spAutoFit/>
          </a:bodyPr>
          <a:lstStyle/>
          <a:p>
            <a:pPr algn="ctr" rtl="1"/>
            <a:r>
              <a:rPr lang="ar" b="1" dirty="0"/>
              <a:t>الخلايا الكهروضوئية</a:t>
            </a:r>
          </a:p>
          <a:p>
            <a:pPr algn="ctr" rtl="1"/>
            <a:r>
              <a:rPr lang="ar" dirty="0"/>
              <a:t>( </a:t>
            </a:r>
            <a:r>
              <a:rPr lang="ar" b="1" dirty="0"/>
              <a:t>BIPV </a:t>
            </a:r>
            <a:r>
              <a:rPr lang="ar" dirty="0"/>
              <a:t>- بناء الخلايا الكهروضوئية المتكاملة)</a:t>
            </a:r>
          </a:p>
        </p:txBody>
      </p:sp>
      <p:sp>
        <p:nvSpPr>
          <p:cNvPr id="19" name="TextBox 18"/>
          <p:cNvSpPr txBox="1"/>
          <p:nvPr/>
        </p:nvSpPr>
        <p:spPr>
          <a:xfrm>
            <a:off x="6126150" y="4809243"/>
            <a:ext cx="1545616" cy="369332"/>
          </a:xfrm>
          <a:prstGeom prst="rect">
            <a:avLst/>
          </a:prstGeom>
          <a:noFill/>
        </p:spPr>
        <p:txBody>
          <a:bodyPr wrap="none" rtlCol="0">
            <a:spAutoFit/>
          </a:bodyPr>
          <a:lstStyle/>
          <a:p>
            <a:r>
              <a:rPr lang="ar" b="1" dirty="0"/>
              <a:t>توربينات الرياح</a:t>
            </a:r>
          </a:p>
        </p:txBody>
      </p:sp>
      <p:sp>
        <p:nvSpPr>
          <p:cNvPr id="4" name="Rectangle 3">
            <a:extLst>
              <a:ext uri="{FF2B5EF4-FFF2-40B4-BE49-F238E27FC236}">
                <a16:creationId xmlns:a16="http://schemas.microsoft.com/office/drawing/2014/main" id="{84212459-72DA-4E95-53E4-AE8FF1CC286B}"/>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565691331"/>
      </p:ext>
    </p:extLst>
  </p:cSld>
  <p:clrMapOvr>
    <a:masterClrMapping/>
  </p:clrMapOvr>
  <p:transition advTm="1292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4836"/>
            <a:ext cx="2133600" cy="283164"/>
          </a:xfrm>
        </p:spPr>
        <p:txBody>
          <a:bodyPr/>
          <a:lstStyle/>
          <a:p>
            <a:fld id="{243FB592-B9A9-49AA-A86F-4031F7B97808}" type="slidenum">
              <a:rPr lang="en-US" smtClean="0"/>
              <a:pPr/>
              <a:t>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b="1" u="sng" dirty="0">
                <a:latin typeface="Calibri" panose="020F0502020204030204" pitchFamily="34" charset="0"/>
                <a:cs typeface="Calibri" panose="020F0502020204030204" pitchFamily="34" charset="0"/>
              </a:rPr>
              <a:t>وصف</a:t>
            </a:r>
            <a:endParaRPr lang="it-IT" dirty="0"/>
          </a:p>
        </p:txBody>
      </p:sp>
      <p:pic>
        <p:nvPicPr>
          <p:cNvPr id="1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05015" y="1682085"/>
            <a:ext cx="2926165" cy="20742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32"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43150" y="1609567"/>
            <a:ext cx="5325137" cy="2638342"/>
          </a:xfrm>
          <a:prstGeom prst="rect">
            <a:avLst/>
          </a:prstGeom>
        </p:spPr>
        <p:txBody>
          <a:bodyPr>
            <a:noAutofit/>
          </a:bodyPr>
          <a:lstStyle/>
          <a:p>
            <a:pPr marL="0" indent="0" algn="r" rtl="1">
              <a:buNone/>
            </a:pPr>
            <a:r>
              <a:rPr lang="ar" sz="2200" dirty="0"/>
              <a:t>يقيِّم هذا المؤشر حصة الطاقة المتجددة في الاستهلاك النهائي للطاقة الكهربائية ، وبالتالي ، الدرجة التي استبدل بها الوقود المتجدد الوقود الأحفوري وبالتالي ساهم في نزع الكربون عن اقتصاد الفضاء المتوسطي.</a:t>
            </a:r>
          </a:p>
          <a:p>
            <a:pPr marL="0" lvl="0" indent="0" algn="r" rtl="1">
              <a:spcBef>
                <a:spcPts val="1800"/>
              </a:spcBef>
              <a:buNone/>
            </a:pPr>
            <a:r>
              <a:rPr lang="ar" sz="2200" dirty="0">
                <a:solidFill>
                  <a:prstClr val="black"/>
                </a:solidFill>
              </a:rPr>
              <a:t>كما أنه يحدد مدى التقدم نحو أهداف أوروبا 2020 و 2030 للطاقات المتجددة.</a:t>
            </a:r>
          </a:p>
        </p:txBody>
      </p:sp>
      <p:sp>
        <p:nvSpPr>
          <p:cNvPr id="3" name="Rectangle 2">
            <a:extLst>
              <a:ext uri="{FF2B5EF4-FFF2-40B4-BE49-F238E27FC236}">
                <a16:creationId xmlns:a16="http://schemas.microsoft.com/office/drawing/2014/main" id="{9C73B040-5E08-7A0E-2D99-75A55AC1D2B4}"/>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4" name="Picture 3">
            <a:extLst>
              <a:ext uri="{FF2B5EF4-FFF2-40B4-BE49-F238E27FC236}">
                <a16:creationId xmlns:a16="http://schemas.microsoft.com/office/drawing/2014/main" id="{9AC4F083-3DD2-6E95-50A3-5E1C1C75E947}"/>
              </a:ext>
            </a:extLst>
          </p:cNvPr>
          <p:cNvPicPr>
            <a:picLocks noChangeAspect="1"/>
          </p:cNvPicPr>
          <p:nvPr/>
        </p:nvPicPr>
        <p:blipFill rotWithShape="1">
          <a:blip r:embed="rId5">
            <a:extLst>
              <a:ext uri="{28A0092B-C50C-407E-A947-70E740481C1C}">
                <a14:useLocalDpi xmlns:a14="http://schemas.microsoft.com/office/drawing/2010/main" val="0"/>
              </a:ext>
            </a:extLst>
          </a:blip>
          <a:srcRect l="9359" t="19614" r="8076" b="54036"/>
          <a:stretch/>
        </p:blipFill>
        <p:spPr bwMode="auto">
          <a:xfrm>
            <a:off x="4188527" y="4311404"/>
            <a:ext cx="4537193" cy="187405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1563001"/>
      </p:ext>
    </p:extLst>
  </p:cSld>
  <p:clrMapOvr>
    <a:masterClrMapping/>
  </p:clrMapOvr>
  <p:transition advTm="1314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958334" y="825170"/>
            <a:ext cx="2255057"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u="sng" dirty="0">
                <a:latin typeface="Calibri" panose="020F0502020204030204" pitchFamily="34" charset="0"/>
                <a:cs typeface="Calibri" panose="020F0502020204030204" pitchFamily="34" charset="0"/>
              </a:rPr>
              <a:t>الحدود و نِطَاق</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30705"/>
            <a:ext cx="8666072" cy="39613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dirty="0"/>
              <a:t>حدود التقييم هي المبنى.</a:t>
            </a:r>
            <a:endParaRPr lang="en-US" dirty="0"/>
          </a:p>
          <a:p>
            <a:pPr marL="0" indent="0" algn="r" rtl="1">
              <a:buNone/>
            </a:pPr>
            <a:r>
              <a:rPr lang="ar" dirty="0"/>
              <a:t>نطاق المؤشر استخدامات الطاقة التالية ، والتي يشار إليها أيضًا باسم </a:t>
            </a:r>
            <a:r>
              <a:rPr lang="ar" b="1" dirty="0"/>
              <a:t>خدمات البناء الفنية </a:t>
            </a:r>
            <a:endParaRPr lang="ar" dirty="0"/>
          </a:p>
          <a:p>
            <a:pPr algn="r" rtl="1">
              <a:buFont typeface="Courier New" panose="02070309020205020404" pitchFamily="49" charset="0"/>
              <a:buChar char="o"/>
            </a:pPr>
            <a:r>
              <a:rPr lang="ar" dirty="0"/>
              <a:t>تدفئة</a:t>
            </a:r>
          </a:p>
          <a:p>
            <a:pPr algn="r" rtl="1">
              <a:buFont typeface="Courier New" panose="02070309020205020404" pitchFamily="49" charset="0"/>
              <a:buChar char="o"/>
            </a:pPr>
            <a:r>
              <a:rPr lang="ar" dirty="0"/>
              <a:t>تبريد،</a:t>
            </a:r>
          </a:p>
          <a:p>
            <a:pPr algn="r" rtl="1">
              <a:buFont typeface="Courier New" panose="02070309020205020404" pitchFamily="49" charset="0"/>
              <a:buChar char="o"/>
            </a:pPr>
            <a:r>
              <a:rPr lang="ar" dirty="0"/>
              <a:t>تنفس،</a:t>
            </a:r>
          </a:p>
          <a:p>
            <a:pPr algn="r" rtl="1">
              <a:buFont typeface="Courier New" panose="02070309020205020404" pitchFamily="49" charset="0"/>
              <a:buChar char="o"/>
            </a:pPr>
            <a:r>
              <a:rPr lang="ar" dirty="0"/>
              <a:t>المياه الساخنة المنزلية،</a:t>
            </a:r>
          </a:p>
          <a:p>
            <a:pPr algn="r" rtl="1">
              <a:buFont typeface="Courier New" panose="02070309020205020404" pitchFamily="49" charset="0"/>
              <a:buChar char="o"/>
            </a:pPr>
            <a:r>
              <a:rPr lang="ar" dirty="0"/>
              <a:t>إضاءة،</a:t>
            </a:r>
          </a:p>
          <a:p>
            <a:pPr algn="r" rtl="1">
              <a:buFont typeface="Courier New" panose="02070309020205020404" pitchFamily="49" charset="0"/>
              <a:buChar char="o"/>
            </a:pPr>
            <a:r>
              <a:rPr lang="ar" dirty="0"/>
              <a:t>المساعدين</a:t>
            </a:r>
            <a:r>
              <a:rPr lang="ar" dirty="0">
                <a:solidFill>
                  <a:prstClr val="black"/>
                </a:solidFill>
              </a:rPr>
              <a:t> </a:t>
            </a:r>
            <a:endParaRPr lang="en-US" dirty="0">
              <a:solidFill>
                <a:prstClr val="black"/>
              </a:solidFill>
            </a:endParaRPr>
          </a:p>
        </p:txBody>
      </p:sp>
      <p:pic>
        <p:nvPicPr>
          <p:cNvPr id="9"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ب.1.5</a:t>
            </a:r>
            <a:r>
              <a:rPr lang="ar" sz="2800" dirty="0">
                <a:solidFill>
                  <a:prstClr val="black">
                    <a:lumMod val="50000"/>
                    <a:lumOff val="50000"/>
                  </a:prstClr>
                </a:solidFill>
              </a:rPr>
              <a:t> - الطاقة من المصادر المتجددة في إجمالي استهلاك الطاقة الكهربائية</a:t>
            </a:r>
            <a:endParaRPr lang="it-IT" sz="2800" dirty="0"/>
          </a:p>
        </p:txBody>
      </p:sp>
      <p:sp>
        <p:nvSpPr>
          <p:cNvPr id="3" name="Rectangle 2"/>
          <p:cNvSpPr/>
          <p:nvPr/>
        </p:nvSpPr>
        <p:spPr>
          <a:xfrm>
            <a:off x="268224" y="5221985"/>
            <a:ext cx="8775120" cy="461665"/>
          </a:xfrm>
          <a:prstGeom prst="rect">
            <a:avLst/>
          </a:prstGeom>
        </p:spPr>
        <p:txBody>
          <a:bodyPr wrap="square">
            <a:spAutoFit/>
          </a:bodyPr>
          <a:lstStyle/>
          <a:p>
            <a:pPr algn="ctr" rtl="1"/>
            <a:r>
              <a:rPr lang="ar" sz="2400" dirty="0">
                <a:solidFill>
                  <a:prstClr val="black"/>
                </a:solidFill>
              </a:rPr>
              <a:t>في نهج دورة الحياة ، يشار إلى استخدامهم للطاقة على أنه </a:t>
            </a:r>
            <a:r>
              <a:rPr lang="ar" sz="2400" b="1" dirty="0">
                <a:solidFill>
                  <a:prstClr val="black"/>
                </a:solidFill>
              </a:rPr>
              <a:t>استهلاك الطاقة التشغيلي</a:t>
            </a:r>
            <a:endParaRPr lang="en-GB" sz="2400" dirty="0"/>
          </a:p>
        </p:txBody>
      </p:sp>
      <p:sp>
        <p:nvSpPr>
          <p:cNvPr id="4" name="Rectangle 3">
            <a:extLst>
              <a:ext uri="{FF2B5EF4-FFF2-40B4-BE49-F238E27FC236}">
                <a16:creationId xmlns:a16="http://schemas.microsoft.com/office/drawing/2014/main" id="{75E40328-8393-CBF9-180A-F172148AC0AB}"/>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7" name="Picture 6">
            <a:extLst>
              <a:ext uri="{FF2B5EF4-FFF2-40B4-BE49-F238E27FC236}">
                <a16:creationId xmlns:a16="http://schemas.microsoft.com/office/drawing/2014/main" id="{D405871D-F6EC-CB88-CAC1-2D6302FF0508}"/>
              </a:ext>
            </a:extLst>
          </p:cNvPr>
          <p:cNvPicPr>
            <a:picLocks noChangeAspect="1"/>
          </p:cNvPicPr>
          <p:nvPr/>
        </p:nvPicPr>
        <p:blipFill rotWithShape="1">
          <a:blip r:embed="rId5">
            <a:extLst>
              <a:ext uri="{28A0092B-C50C-407E-A947-70E740481C1C}">
                <a14:useLocalDpi xmlns:a14="http://schemas.microsoft.com/office/drawing/2010/main" val="0"/>
              </a:ext>
            </a:extLst>
          </a:blip>
          <a:srcRect l="11283" t="13472" r="34999" b="51758"/>
          <a:stretch/>
        </p:blipFill>
        <p:spPr bwMode="auto">
          <a:xfrm>
            <a:off x="1077362" y="2303621"/>
            <a:ext cx="3192780" cy="26746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16914430"/>
      </p:ext>
    </p:extLst>
  </p:cSld>
  <p:clrMapOvr>
    <a:masterClrMapping/>
  </p:clrMapOvr>
  <p:transition advTm="1225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918826" y="846615"/>
            <a:ext cx="263702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ar" b="1" u="sng" dirty="0">
                <a:solidFill>
                  <a:prstClr val="black"/>
                </a:solidFill>
                <a:cs typeface="Calibri" panose="020F0502020204030204" pitchFamily="34" charset="0"/>
              </a:rPr>
              <a:t>الحدود و نِطَاق</a:t>
            </a:r>
            <a:endParaRPr lang="it-IT"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1513394"/>
            <a:ext cx="8330934" cy="44571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dirty="0"/>
              <a:t>وفقًا لتوجيهات الطاقة المتجددة (RED 2018) ، فإن الطاقة من المصادر المتجددة تعني الطاقة من المصادر المتجددة غير الأحفورية ، وهي الرياح والطاقة الشمسية والحرارة الجوية والطاقة الحرارية الأرضية والطاقة الحرارية المائية وطاقة المحيطات والطاقة المائية والكتلة الحيوية وغاز مكبات النفايات وغاز محطة معالجة مياه الصرف الصحي و الغازات الحيوية. تحتاج المضخات الحرارية التي تتيح استخدام الحرارة الهوائية أو الحرارية الأرضية أو الحرارة المائية عند مستوى درجة حرارة مفيدة إلى كهرباء أو طاقة مساعدة أخرى لتعمل. لذلك يجب حسم الطاقة المستخدمة لتشغيل المضخات الحرارية من إجمالي الحرارة القابلة للاستخدام. </a:t>
            </a:r>
            <a:r>
              <a:rPr lang="ar" b="1" dirty="0"/>
              <a:t>يجب أن تؤخذ في الاعتبار فقط المضخات الحرارية التي يكون عامل الحماية فيها (SPF)&gt; 1.15 * 1 /.</a:t>
            </a:r>
            <a:endParaRPr lang="en-US" b="1" dirty="0"/>
          </a:p>
        </p:txBody>
      </p:sp>
      <p:pic>
        <p:nvPicPr>
          <p:cNvPr id="9"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ب. 1. 5</a:t>
            </a:r>
            <a:r>
              <a:rPr lang="ar" sz="2800" dirty="0">
                <a:solidFill>
                  <a:prstClr val="black">
                    <a:lumMod val="50000"/>
                    <a:lumOff val="50000"/>
                  </a:prstClr>
                </a:solidFill>
              </a:rPr>
              <a:t>- الطاقة من المصادر المتجددة في إجمالي استهلاك الطاقة الكهربائية</a:t>
            </a:r>
            <a:endParaRPr lang="it-IT" sz="2800" dirty="0"/>
          </a:p>
        </p:txBody>
      </p:sp>
      <p:sp>
        <p:nvSpPr>
          <p:cNvPr id="3" name="Rectangle 2">
            <a:extLst>
              <a:ext uri="{FF2B5EF4-FFF2-40B4-BE49-F238E27FC236}">
                <a16:creationId xmlns:a16="http://schemas.microsoft.com/office/drawing/2014/main" id="{BC6434C7-3CFE-5E03-4278-DC3825CDE068}"/>
              </a:ext>
            </a:extLst>
          </p:cNvPr>
          <p:cNvSpPr/>
          <p:nvPr/>
        </p:nvSpPr>
        <p:spPr>
          <a:xfrm>
            <a:off x="2222339" y="6120877"/>
            <a:ext cx="1863524" cy="447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1628194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519B0A-E27A-4049-8136-DE48E280B241}">
  <ds:schemaRefs>
    <ds:schemaRef ds:uri="http://schemas.microsoft.com/sharepoint/v3/contenttype/forms"/>
  </ds:schemaRefs>
</ds:datastoreItem>
</file>

<file path=customXml/itemProps2.xml><?xml version="1.0" encoding="utf-8"?>
<ds:datastoreItem xmlns:ds="http://schemas.openxmlformats.org/officeDocument/2006/customXml" ds:itemID="{3BD10E84-704C-4E39-BBD0-00CC57F7FD4A}">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3.xml><?xml version="1.0" encoding="utf-8"?>
<ds:datastoreItem xmlns:ds="http://schemas.openxmlformats.org/officeDocument/2006/customXml" ds:itemID="{17BA271A-4F81-46B6-86FE-92D81BAD2587}"/>
</file>

<file path=docProps/app.xml><?xml version="1.0" encoding="utf-8"?>
<Properties xmlns="http://schemas.openxmlformats.org/officeDocument/2006/extended-properties" xmlns:vt="http://schemas.openxmlformats.org/officeDocument/2006/docPropsVTypes">
  <TotalTime>18383</TotalTime>
  <Words>2617</Words>
  <Application>Microsoft Office PowerPoint</Application>
  <PresentationFormat>On-screen Show (4:3)</PresentationFormat>
  <Paragraphs>337</Paragraphs>
  <Slides>35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Arial Black</vt:lpstr>
      <vt:lpstr>Arial Narrow</vt:lpstr>
      <vt:lpstr>Arimo</vt:lpstr>
      <vt:lpstr>Calibri</vt:lpstr>
      <vt:lpstr>Cambria Math</vt:lpstr>
      <vt:lpstr>Courier New</vt:lpstr>
      <vt:lpstr>Wingdings</vt:lpstr>
      <vt:lpstr>Larissa</vt:lpstr>
      <vt:lpstr>PowerPoint Presentation</vt:lpstr>
      <vt:lpstr>ب.1 . 5 - الطاقة من المصادر المتجددة في إجمالي استهلاك الطاقة </vt:lpstr>
      <vt:lpstr>ب. 1 . 5 - الطاقة من المصادر المتجددة في إجمالي استهلاك الطاقة الكهربائية</vt:lpstr>
      <vt:lpstr>ب . 1 . 5- الطاقة من المصادر المتجددة في إجمالي استهلاك الطاقة الكهربائية</vt:lpstr>
      <vt:lpstr>ب. 1 .5 - الطاقة من المصادر المتجددة في إجمالي استهلاك الطاقة الكهربائية</vt:lpstr>
      <vt:lpstr>ب .1.5- الطاقة من المصادر المتجددة في إجمالي استهلاك الطاقة الكهربائية</vt:lpstr>
      <vt:lpstr>ب. 1 . 5- الطاقة من المصادر المتجددة في إجمالي استهلاك الطاقة الكهربائية</vt:lpstr>
      <vt:lpstr>ب.1.5 - الطاقة من المصادر المتجددة في إجمالي استهلاك الطاقة الكهربائية</vt:lpstr>
      <vt:lpstr>ب. 1. 5- الطاقة من المصادر المتجددة في إجمالي استهلاك الطاقة الكهربائية</vt:lpstr>
      <vt:lpstr>ب . 1 .5 - الطاقة من المصادر المتجددة في إجمالي استهلاك الطاقة الكهربائية</vt:lpstr>
      <vt:lpstr>ب. 1 . 5- الطاقة من المصادر المتجددة في إجمالي استهلاك الطاقة الكهربائية</vt:lpstr>
      <vt:lpstr>ب. 1 . 5- الطاقة من المصادر المتجددة في إجمالي استهلاك الطاقة الكهربائية</vt:lpstr>
      <vt:lpstr>ب. 1 . 5 - الطاقة من المصادر المتجددة في إجمالي استهلاك الطاقة الكهربائية</vt:lpstr>
      <vt:lpstr>ب.1 .5 - الطاقة من المصادر المتجددة في إجمالي استهلاك الطاقة الكهربائية</vt:lpstr>
      <vt:lpstr>ب. 1. 5- الطاقة من المصادر المتجددة في إجمالي استهلاك الطاقة الكهربائية</vt:lpstr>
      <vt:lpstr>ب. 1. 5 -الطاقة من المصادر المتجددة في إجمالي استهلاك الطاقة الكهربائية</vt:lpstr>
      <vt:lpstr>ب. 1. 5 - الطاقة من المصادر المتجددة في إجمالي استهلاك الطاقة الكهربائية</vt:lpstr>
      <vt:lpstr>ب. 1. 5 - الطاقة من المصادر المتجددة في إجمالي استهلاك الطاقة الكهربائية</vt:lpstr>
      <vt:lpstr>ب. 1. 5 - الطاقة من المصادر المتجددة في إجمالي استهلاك الطاقة الكهربائية</vt:lpstr>
      <vt:lpstr>ب. 1.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 5 - الطاقة من المصادر المتجددة في إجمالي استهلاك الطاقة الكهربائية</vt:lpstr>
      <vt:lpstr>ب.1 .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B.1.5 -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.5  - الطاقة من المصادر المتجددة في إجمالي استهلاك الطاقة الكهربائية</vt:lpstr>
      <vt:lpstr>ب.1 . 5 - الطاقة من المصادر المتجددة في إجمالي استهلاك الطاقة الكهربائية</vt:lpstr>
      <vt:lpstr>ب.1 .5  - الطاقة من المصادر المتجددة في إجمالي استهلاك الطاقة الكهربائية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327</cp:revision>
  <dcterms:created xsi:type="dcterms:W3CDTF">2017-01-09T10:20:00Z</dcterms:created>
  <dcterms:modified xsi:type="dcterms:W3CDTF">2023-03-31T11:43:09Z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